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4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632844" cy="28574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632844" y="0"/>
            <a:ext cx="7558851" cy="28574"/>
          </a:xfrm>
          <a:prstGeom prst="rect">
            <a:avLst/>
          </a:prstGeom>
          <a:solidFill>
            <a:srgbClr val="22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800080" y="3641316"/>
            <a:ext cx="704832" cy="3809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800080" y="1983055"/>
            <a:ext cx="10648684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375">
                <a:solidFill>
                  <a:srgbClr val="C4831E"/>
                </a:solidFill>
                <a:latin typeface="맑은 고딕"/>
                <a:ea typeface="맑은 고딕"/>
                <a:cs typeface="맑은 고딕"/>
              </a:rPr>
              <a:t>FINANCIAL INDUSTRY · NEW PRODUCT STRATEGY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0080" y="2325947"/>
            <a:ext cx="10648684" cy="1129637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4220"/>
              </a:lnSpc>
            </a:pPr>
            <a:r>
              <a:rPr sz="3300" b="1" spc="-89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금리가 아니라 </a:t>
            </a:r>
            <a:r>
              <a:rPr sz="3300" b="1" spc="-89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잔고</a:t>
            </a:r>
            <a:r>
              <a:rPr sz="3300" b="1" spc="-89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가</a:t>
            </a:r>
          </a:p>
          <a:p>
            <a:pPr algn="l">
              <a:lnSpc>
                <a:spcPts val="4220"/>
              </a:lnSpc>
            </a:pPr>
            <a:r>
              <a:rPr sz="3300" b="1" spc="-89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손익을 결정한다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0080" y="3893723"/>
            <a:ext cx="10648684" cy="314317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020"/>
              </a:lnSpc>
            </a:pPr>
            <a:r>
              <a:rPr sz="1350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금융시장 구조 변화 분석과 신상품 전략 제언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0080" y="4417584"/>
            <a:ext cx="10648684" cy="48576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9"/>
              </a:lnSpc>
            </a:pPr>
            <a:r>
              <a:rPr sz="94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경영진 보고 자료  |  최근 3년(2023–2025) 금리·자금·규제 재편 분석 기반</a:t>
            </a:r>
          </a:p>
          <a:p>
            <a:pPr algn="l">
              <a:lnSpc>
                <a:spcPts val="1689"/>
              </a:lnSpc>
            </a:pPr>
            <a:r>
              <a:rPr sz="94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은행·증권·보험 계열을 함께 보유한 종합 금융그룹 관점  ·  출처: 「금융산업 신상품 심층 리서치 결과 보고서」 전편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4337" y="6438739"/>
            <a:ext cx="380990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19" b="0">
                <a:solidFill>
                  <a:srgbClr val="5A6B85"/>
                </a:solidFill>
                <a:latin typeface="맑은 고딕"/>
                <a:ea typeface="맑은 고딕"/>
                <a:cs typeface="맑은 고딕"/>
              </a:rPr>
              <a:t>금융산업 신상품 전략 보고서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286743" y="6438739"/>
            <a:ext cx="139061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19" b="1">
                <a:solidFill>
                  <a:srgbClr val="8A9BB5"/>
                </a:solidFill>
                <a:latin typeface="맑은 고딕"/>
                <a:ea typeface="맑은 고딕"/>
                <a:cs typeface="맑은 고딕"/>
              </a:rPr>
              <a:t>1 / 18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4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632844" cy="28574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632844" y="0"/>
            <a:ext cx="7558851" cy="28574"/>
          </a:xfrm>
          <a:prstGeom prst="rect">
            <a:avLst/>
          </a:prstGeom>
          <a:solidFill>
            <a:srgbClr val="22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95288" y="409565"/>
            <a:ext cx="152396" cy="19050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Rectangle 5"/>
          <p:cNvSpPr/>
          <p:nvPr/>
        </p:nvSpPr>
        <p:spPr>
          <a:xfrm>
            <a:off x="495288" y="1050581"/>
            <a:ext cx="11201120" cy="9525"/>
          </a:xfrm>
          <a:prstGeom prst="rect">
            <a:avLst/>
          </a:prstGeom>
          <a:solidFill>
            <a:srgbClr val="2331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495288" y="1307750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Rectangle 7"/>
          <p:cNvSpPr/>
          <p:nvPr/>
        </p:nvSpPr>
        <p:spPr>
          <a:xfrm>
            <a:off x="495288" y="1848756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Rectangle 8"/>
          <p:cNvSpPr/>
          <p:nvPr/>
        </p:nvSpPr>
        <p:spPr>
          <a:xfrm>
            <a:off x="495288" y="2603117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Rectangle 9"/>
          <p:cNvSpPr/>
          <p:nvPr/>
        </p:nvSpPr>
        <p:spPr>
          <a:xfrm>
            <a:off x="495288" y="3143171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ectangle 10"/>
          <p:cNvSpPr/>
          <p:nvPr/>
        </p:nvSpPr>
        <p:spPr>
          <a:xfrm>
            <a:off x="495288" y="5241476"/>
            <a:ext cx="4819529" cy="581010"/>
          </a:xfrm>
          <a:prstGeom prst="rect">
            <a:avLst/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ounded Rectangle 11"/>
          <p:cNvSpPr/>
          <p:nvPr/>
        </p:nvSpPr>
        <p:spPr>
          <a:xfrm>
            <a:off x="5562461" y="1231552"/>
            <a:ext cx="6133947" cy="4921444"/>
          </a:xfrm>
          <a:prstGeom prst="roundRect">
            <a:avLst>
              <a:gd name="adj" fmla="val 1242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Rectangle 12"/>
          <p:cNvSpPr/>
          <p:nvPr/>
        </p:nvSpPr>
        <p:spPr>
          <a:xfrm>
            <a:off x="5743431" y="4201372"/>
            <a:ext cx="104772" cy="104772"/>
          </a:xfrm>
          <a:prstGeom prst="rect">
            <a:avLst/>
          </a:prstGeom>
          <a:solidFill>
            <a:srgbClr val="6170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Rectangle 13"/>
          <p:cNvSpPr/>
          <p:nvPr/>
        </p:nvSpPr>
        <p:spPr>
          <a:xfrm>
            <a:off x="6473981" y="4201372"/>
            <a:ext cx="104772" cy="104772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cxnSp>
        <p:nvCxnSpPr>
          <p:cNvPr id="15" name="Connector 14"/>
          <p:cNvCxnSpPr/>
          <p:nvPr/>
        </p:nvCxnSpPr>
        <p:spPr>
          <a:xfrm>
            <a:off x="6429214" y="1949719"/>
            <a:ext cx="4871916" cy="0"/>
          </a:xfrm>
          <a:prstGeom prst="line">
            <a:avLst/>
          </a:prstGeom>
          <a:ln w="9525">
            <a:solidFill>
              <a:srgbClr val="1A24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>
            <a:off x="6429214" y="2539301"/>
            <a:ext cx="4871916" cy="0"/>
          </a:xfrm>
          <a:prstGeom prst="line">
            <a:avLst/>
          </a:prstGeom>
          <a:ln w="9525">
            <a:solidFill>
              <a:srgbClr val="1A24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6429214" y="3127932"/>
            <a:ext cx="4871916" cy="0"/>
          </a:xfrm>
          <a:prstGeom prst="line">
            <a:avLst/>
          </a:prstGeom>
          <a:ln w="9525">
            <a:solidFill>
              <a:srgbClr val="1A24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6429214" y="3717514"/>
            <a:ext cx="4871916" cy="0"/>
          </a:xfrm>
          <a:prstGeom prst="line">
            <a:avLst/>
          </a:prstGeom>
          <a:ln w="14287">
            <a:solidFill>
              <a:srgbClr val="3B4A6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6795917" y="2727892"/>
            <a:ext cx="785793" cy="990575"/>
          </a:xfrm>
          <a:prstGeom prst="rect">
            <a:avLst/>
          </a:prstGeom>
          <a:solidFill>
            <a:srgbClr val="475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237014" y="2446911"/>
            <a:ext cx="785793" cy="1270603"/>
          </a:xfrm>
          <a:prstGeom prst="rect">
            <a:avLst/>
          </a:prstGeom>
          <a:solidFill>
            <a:srgbClr val="6170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77158" y="2244034"/>
            <a:ext cx="785793" cy="1473481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2" name="Connector 21"/>
          <p:cNvCxnSpPr/>
          <p:nvPr/>
        </p:nvCxnSpPr>
        <p:spPr>
          <a:xfrm>
            <a:off x="9349506" y="2067826"/>
            <a:ext cx="0" cy="1649688"/>
          </a:xfrm>
          <a:prstGeom prst="line">
            <a:avLst/>
          </a:prstGeom>
          <a:ln w="11429">
            <a:solidFill>
              <a:srgbClr val="C4831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5743431" y="4653799"/>
          <a:ext cx="5772005" cy="135632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990575"/>
                <a:gridCol w="2420242"/>
                <a:gridCol w="2361188"/>
              </a:tblGrid>
              <a:tr h="271265"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변화 축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사실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상품 전략 함의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</a:tr>
              <a:tr h="271265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실물이전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2024.10.31 시행, 증권사 이동 우위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라인업·절차 편의성이 곧 잔고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271265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디폴트옵션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초기 지정 80~90%대 원리금보장형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기본값 구성이 장기 수익률 결정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271265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리테일 채권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개인 순매수 연 30~40조원대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중위험 구간 재구축의 현실적 수단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271265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ETF 보수 경쟁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총보수 0.01%대 상품까지 등장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단품 경쟁 무의미, 계좌 결합 필수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</a:tbl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742931" y="328604"/>
            <a:ext cx="1599207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179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PART 02 · 업권별 전략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95288" y="576248"/>
            <a:ext cx="11258268" cy="38384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570"/>
              </a:lnSpc>
            </a:pPr>
            <a:r>
              <a:rPr sz="195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실물이전이 연금 시장의 </a:t>
            </a:r>
            <a:r>
              <a:rPr sz="1950" b="1" spc="-30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경쟁 규칙</a:t>
            </a:r>
            <a:r>
              <a:rPr sz="195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을 바꿨고, 잔고 이동은 매 분기 계속된다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7684" y="1217265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퇴직연금 적립금은 2022년 말 약 336조원 → 2024년 말 약 </a:t>
            </a: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431조원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 → 2025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년 500조원 안팎(추정)으로 확대됨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7684" y="1758271"/>
            <a:ext cx="4724282" cy="69721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2024년 10월 31일 실물이전 시행으로 이전 비용이 사라지자 </a:t>
            </a:r>
            <a:r>
              <a:rPr sz="105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수익률·라인업·앱</a:t>
            </a:r>
          </a:p>
          <a:p>
            <a:pPr algn="l">
              <a:lnSpc>
                <a:spcPts val="1680"/>
              </a:lnSpc>
            </a:pPr>
            <a:r>
              <a:rPr sz="105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편의성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이 곧바로 선택 기준이 됐고 ETF 라인업을 앞세운 증권사 이동이 우위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를 보임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7684" y="2512632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증권업은 최근 3년 유일하게 수익원 교체에 성공한 업권임 — 2024년 코스피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-9.6%에도 해외주식 수수료와 채권 판매로 실적이 방어됨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7684" y="3052686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개인 채권 순매수는 2023~2024년 연 </a:t>
            </a: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30~40조원대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. 회전율 기반 유량 수익에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서 </a:t>
            </a: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잔고 기반 저량 수익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으로 이동함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7684" y="5331962"/>
            <a:ext cx="4600460" cy="42861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460"/>
              </a:lnSpc>
            </a:pPr>
            <a:r>
              <a:rPr sz="98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획득 비용이 낮고 잔존 기간이 긴 구조여서 CAC 대비 LTV가 가장 우수한 시장임.</a:t>
            </a:r>
          </a:p>
          <a:p>
            <a:pPr algn="l">
              <a:lnSpc>
                <a:spcPts val="1460"/>
              </a:lnSpc>
            </a:pPr>
            <a:r>
              <a:rPr sz="98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방어와 유치를 동시에 최우선 과제로 둬야 함.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95288" y="5989170"/>
            <a:ext cx="4876678" cy="206687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00"/>
              </a:lnSpc>
            </a:pPr>
            <a:r>
              <a:rPr sz="790" b="0" spc="7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자료: 결과 보고서 Ⅰ.2.1 · Ⅲ.2.1 ~ Ⅲ.2.3 · Ⅳ.3.2 (2025년 적립금은 추정치)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743431" y="1379185"/>
            <a:ext cx="5829154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6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퇴직연금 적립금 추이 (조원)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526267" y="1830659"/>
            <a:ext cx="799128" cy="2476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600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516742" y="2420242"/>
            <a:ext cx="808652" cy="2476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400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526267" y="3008872"/>
            <a:ext cx="799128" cy="2476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200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562461" y="3598455"/>
            <a:ext cx="761981" cy="2476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0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010125" y="1683025"/>
            <a:ext cx="833417" cy="23811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5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조원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670191" y="2449769"/>
            <a:ext cx="1044866" cy="26669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60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약 336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111287" y="2174503"/>
            <a:ext cx="1037247" cy="26669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60" b="1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약 431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449516" y="1945909"/>
            <a:ext cx="1241076" cy="28574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4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500 안팎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250249" y="1875426"/>
            <a:ext cx="2046871" cy="22859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710" b="1">
                <a:solidFill>
                  <a:srgbClr val="C4831E"/>
                </a:solidFill>
                <a:latin typeface="맑은 고딕"/>
                <a:ea typeface="맑은 고딕"/>
                <a:cs typeface="맑은 고딕"/>
              </a:rPr>
              <a:t>실물이전 시행 2024.10.31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590183" y="3782283"/>
            <a:ext cx="1197263" cy="2476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2022년 말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030327" y="3782283"/>
            <a:ext cx="1197263" cy="2476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2024년 말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429514" y="3782283"/>
            <a:ext cx="1281080" cy="2476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2025 (추정)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905352" y="4172798"/>
            <a:ext cx="492430" cy="19049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실적 집계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635901" y="4172798"/>
            <a:ext cx="512432" cy="19049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2025 추정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224532" y="4172798"/>
            <a:ext cx="1713505" cy="19049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※ 실물이전 시행으로 이전 비용 소멸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743431" y="4420442"/>
            <a:ext cx="5829154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6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증권·연금 시장의 구조 변화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14337" y="6438739"/>
            <a:ext cx="380990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19" b="0">
                <a:solidFill>
                  <a:srgbClr val="5A6B85"/>
                </a:solidFill>
                <a:latin typeface="맑은 고딕"/>
                <a:ea typeface="맑은 고딕"/>
                <a:cs typeface="맑은 고딕"/>
              </a:rPr>
              <a:t>금융산업 신상품 전략 보고서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0286743" y="6438739"/>
            <a:ext cx="139061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19" b="1">
                <a:solidFill>
                  <a:srgbClr val="8A9BB5"/>
                </a:solidFill>
                <a:latin typeface="맑은 고딕"/>
                <a:ea typeface="맑은 고딕"/>
                <a:cs typeface="맑은 고딕"/>
              </a:rPr>
              <a:t>10 / 18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4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632844" cy="28574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632844" y="0"/>
            <a:ext cx="7558851" cy="28574"/>
          </a:xfrm>
          <a:prstGeom prst="rect">
            <a:avLst/>
          </a:prstGeom>
          <a:solidFill>
            <a:srgbClr val="22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95288" y="409565"/>
            <a:ext cx="152396" cy="19050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Rectangle 5"/>
          <p:cNvSpPr/>
          <p:nvPr/>
        </p:nvSpPr>
        <p:spPr>
          <a:xfrm>
            <a:off x="495288" y="1050581"/>
            <a:ext cx="11201120" cy="9525"/>
          </a:xfrm>
          <a:prstGeom prst="rect">
            <a:avLst/>
          </a:prstGeom>
          <a:solidFill>
            <a:srgbClr val="2331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495288" y="1307750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Rectangle 7"/>
          <p:cNvSpPr/>
          <p:nvPr/>
        </p:nvSpPr>
        <p:spPr>
          <a:xfrm>
            <a:off x="495288" y="2062111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Rectangle 8"/>
          <p:cNvSpPr/>
          <p:nvPr/>
        </p:nvSpPr>
        <p:spPr>
          <a:xfrm>
            <a:off x="495288" y="2816472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Rectangle 9"/>
          <p:cNvSpPr/>
          <p:nvPr/>
        </p:nvSpPr>
        <p:spPr>
          <a:xfrm>
            <a:off x="495288" y="3356526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ectangle 10"/>
          <p:cNvSpPr/>
          <p:nvPr/>
        </p:nvSpPr>
        <p:spPr>
          <a:xfrm>
            <a:off x="495288" y="5241476"/>
            <a:ext cx="4819529" cy="581010"/>
          </a:xfrm>
          <a:prstGeom prst="rect">
            <a:avLst/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ounded Rectangle 11"/>
          <p:cNvSpPr/>
          <p:nvPr/>
        </p:nvSpPr>
        <p:spPr>
          <a:xfrm>
            <a:off x="5562461" y="1231552"/>
            <a:ext cx="6133947" cy="4921444"/>
          </a:xfrm>
          <a:prstGeom prst="roundRect">
            <a:avLst>
              <a:gd name="adj" fmla="val 1242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5743431" y="1622067"/>
          <a:ext cx="5772005" cy="1628736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028674"/>
                <a:gridCol w="1322037"/>
                <a:gridCol w="1124874"/>
                <a:gridCol w="1534439"/>
                <a:gridCol w="761981"/>
              </a:tblGrid>
              <a:tr h="271456"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상품군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CSM 기여도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수요 강도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판매·규제 리스크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판단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</a:tr>
              <a:tr h="271456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저축성 보험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매우 낮음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낮음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낮음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축소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271456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단기납 종신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높음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규제 후 둔화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높음(가정 규제)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선별 유지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271456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건강·장기인보험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높음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높음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중간(담보 경쟁)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확대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271456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간병·치매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높음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매우 높음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중간~높음(위험률)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우선 확대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271456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요양 서비스 결합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중간(회수 장기)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높음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중간(운영 원가)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단계적 진입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5743431" y="3604170"/>
          <a:ext cx="5772006" cy="1530628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914377"/>
                <a:gridCol w="2644074"/>
                <a:gridCol w="2213555"/>
              </a:tblGrid>
              <a:tr h="382657"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영역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구조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최대 리스크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</a:tr>
              <a:tr h="382657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장기인보험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수익원 — 암·뇌·심장에서 간병·치매·유병자로 담보 확장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담보 경쟁이 시책비 인상으로 번져 손해율로 회귀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82657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실손보험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고객 확보 채널 — 4세대 손해율 누적, 5세대 개편 논의(2025)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전 국민 규모 전환 안내의 불완전판매 집중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82657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자동차보험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준공공 상품 — 보험료 인하와 손해율 재상승 동시 진행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요율로 손익을 조정할 여지 소진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742931" y="328604"/>
            <a:ext cx="1599207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179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PART 02 · 업권별 전략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5288" y="576248"/>
            <a:ext cx="11258268" cy="38384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570"/>
              </a:lnSpc>
            </a:pPr>
            <a:r>
              <a:rPr sz="195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IFRS17이 보험 상품의 우선순위를 보험료 규모에서 </a:t>
            </a:r>
            <a:r>
              <a:rPr sz="1950" b="1" spc="-30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CSM 기여도</a:t>
            </a:r>
            <a:r>
              <a:rPr sz="195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로 다시 썼다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7684" y="1217265"/>
            <a:ext cx="4724282" cy="69721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2023년 1월 IFRS17 도입으로 보험부채를 시가 평가하고 </a:t>
            </a: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CSM을 이익의 원천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으로 인식함 — CSM은 보장성에서 크게 적립되고 저축성에서는 거의 발생하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지 않음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7684" y="1971626"/>
            <a:ext cx="4724282" cy="69721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전환의 방식이 문제였음 — 2023~2024년 단기납 종신에서 10년 시점 환급률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을 </a:t>
            </a:r>
            <a:r>
              <a:rPr sz="105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130%대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까지 끌어올리는 경쟁이 벌어지며 보장성이 사실상 저축성처럼 판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매됨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7684" y="2725987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당국은 환급률 상한과 해지율 가정 규제로 제동을 걸었음. 단기 신계약을 늘린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상품이 장기 해지율과 민원을 키우면 </a:t>
            </a: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CSM은 오히려 훼손됨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7684" y="3266041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손보는 장기인보험 신계약 경쟁이 동력이나 담보 과열은 훗날 손해율로 회귀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하며, 5세대 실손 개편은 전 국민 규모의 </a:t>
            </a: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전환 안내 절차 리스크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를 수반함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7684" y="5331962"/>
            <a:ext cx="4600460" cy="42861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460"/>
              </a:lnSpc>
            </a:pPr>
            <a:r>
              <a:rPr sz="98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상품 심사에서 CSM 기여도·신계약가치·유지율이 동시에 개선되지 않는 상품은 승</a:t>
            </a:r>
          </a:p>
          <a:p>
            <a:pPr algn="l">
              <a:lnSpc>
                <a:spcPts val="1460"/>
              </a:lnSpc>
            </a:pPr>
            <a:r>
              <a:rPr sz="98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인 대상이 아님.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95288" y="5989170"/>
            <a:ext cx="4876678" cy="206687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00"/>
              </a:lnSpc>
            </a:pPr>
            <a:r>
              <a:rPr sz="790" b="0" spc="7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자료: 결과 보고서 Ⅱ.3.4 · Ⅲ.3.1 ~ Ⅲ.3.3 · Ⅲ.4 (생보 상품군별 판단)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743431" y="1379185"/>
            <a:ext cx="5829154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6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생명보험 상품군별 CSM 기여도와 판단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743431" y="3370813"/>
            <a:ext cx="5829154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6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손해보험의 이중 구조와 리스크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743431" y="5195758"/>
            <a:ext cx="5829154" cy="357179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80"/>
              </a:lnSpc>
            </a:pPr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판단 원칙: 담보 확대는 위험률 검증과 지급 심사 기준 정비를 전제로만 승인하고, 실손 전환은 스크립트·녹취 요건을 사전 확정</a:t>
            </a:r>
          </a:p>
          <a:p>
            <a:pPr algn="l">
              <a:lnSpc>
                <a:spcPts val="1180"/>
              </a:lnSpc>
            </a:pPr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함.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14337" y="6438739"/>
            <a:ext cx="380990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19" b="0">
                <a:solidFill>
                  <a:srgbClr val="5A6B85"/>
                </a:solidFill>
                <a:latin typeface="맑은 고딕"/>
                <a:ea typeface="맑은 고딕"/>
                <a:cs typeface="맑은 고딕"/>
              </a:rPr>
              <a:t>금융산업 신상품 전략 보고서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286743" y="6438739"/>
            <a:ext cx="139061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19" b="1">
                <a:solidFill>
                  <a:srgbClr val="8A9BB5"/>
                </a:solidFill>
                <a:latin typeface="맑은 고딕"/>
                <a:ea typeface="맑은 고딕"/>
                <a:cs typeface="맑은 고딕"/>
              </a:rPr>
              <a:t>11 / 18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4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632844" cy="28574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632844" y="0"/>
            <a:ext cx="7558851" cy="28574"/>
          </a:xfrm>
          <a:prstGeom prst="rect">
            <a:avLst/>
          </a:prstGeom>
          <a:solidFill>
            <a:srgbClr val="22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95288" y="409565"/>
            <a:ext cx="152396" cy="19050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Rectangle 5"/>
          <p:cNvSpPr/>
          <p:nvPr/>
        </p:nvSpPr>
        <p:spPr>
          <a:xfrm>
            <a:off x="495288" y="1050581"/>
            <a:ext cx="11201120" cy="9525"/>
          </a:xfrm>
          <a:prstGeom prst="rect">
            <a:avLst/>
          </a:prstGeom>
          <a:solidFill>
            <a:srgbClr val="2331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495288" y="1307750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Rectangle 7"/>
          <p:cNvSpPr/>
          <p:nvPr/>
        </p:nvSpPr>
        <p:spPr>
          <a:xfrm>
            <a:off x="495288" y="1848756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Rectangle 8"/>
          <p:cNvSpPr/>
          <p:nvPr/>
        </p:nvSpPr>
        <p:spPr>
          <a:xfrm>
            <a:off x="495288" y="2389763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Rectangle 9"/>
          <p:cNvSpPr/>
          <p:nvPr/>
        </p:nvSpPr>
        <p:spPr>
          <a:xfrm>
            <a:off x="495288" y="2930769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ectangle 10"/>
          <p:cNvSpPr/>
          <p:nvPr/>
        </p:nvSpPr>
        <p:spPr>
          <a:xfrm>
            <a:off x="495288" y="5241476"/>
            <a:ext cx="4819529" cy="581010"/>
          </a:xfrm>
          <a:prstGeom prst="rect">
            <a:avLst/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ounded Rectangle 11"/>
          <p:cNvSpPr/>
          <p:nvPr/>
        </p:nvSpPr>
        <p:spPr>
          <a:xfrm>
            <a:off x="5562461" y="1231552"/>
            <a:ext cx="6133947" cy="4921444"/>
          </a:xfrm>
          <a:prstGeom prst="roundRect">
            <a:avLst>
              <a:gd name="adj" fmla="val 1242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Rectangle 12"/>
          <p:cNvSpPr/>
          <p:nvPr/>
        </p:nvSpPr>
        <p:spPr>
          <a:xfrm>
            <a:off x="7086423" y="5089080"/>
            <a:ext cx="3733707" cy="190495"/>
          </a:xfrm>
          <a:prstGeom prst="rect">
            <a:avLst/>
          </a:prstGeom>
          <a:solidFill>
            <a:srgbClr val="10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Rectangle 13"/>
          <p:cNvSpPr/>
          <p:nvPr/>
        </p:nvSpPr>
        <p:spPr>
          <a:xfrm>
            <a:off x="7086423" y="5089080"/>
            <a:ext cx="3584168" cy="190495"/>
          </a:xfrm>
          <a:prstGeom prst="rect">
            <a:avLst/>
          </a:prstGeom>
          <a:solidFill>
            <a:srgbClr val="C483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Rectangle 14"/>
          <p:cNvSpPr/>
          <p:nvPr/>
        </p:nvSpPr>
        <p:spPr>
          <a:xfrm>
            <a:off x="7086423" y="5374823"/>
            <a:ext cx="3733707" cy="190495"/>
          </a:xfrm>
          <a:prstGeom prst="rect">
            <a:avLst/>
          </a:prstGeom>
          <a:solidFill>
            <a:srgbClr val="10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Rectangle 15"/>
          <p:cNvSpPr/>
          <p:nvPr/>
        </p:nvSpPr>
        <p:spPr>
          <a:xfrm>
            <a:off x="7086423" y="5374823"/>
            <a:ext cx="2986965" cy="190495"/>
          </a:xfrm>
          <a:prstGeom prst="rect">
            <a:avLst/>
          </a:prstGeom>
          <a:solidFill>
            <a:srgbClr val="475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5743431" y="1622067"/>
          <a:ext cx="5772005" cy="1628736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914377"/>
                <a:gridCol w="1900190"/>
                <a:gridCol w="1476338"/>
                <a:gridCol w="1481100"/>
              </a:tblGrid>
              <a:tr h="271456"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업권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수익 구조 변화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최대 제약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우리 회사 전략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</a:tr>
              <a:tr h="271456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은행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이자 80% 내외 → 잔고 수수료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ELS 이후 고난도 제약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계좌 확보와 관계 록인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271456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증권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회전율 → 잔고 마진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PF·CFD 익스포저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연금·자문 레이어 선점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271456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생명보험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보험료 규모 → CSM 기여도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계리 가정 규제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초고령 담보+서비스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271456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손해보험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장기인보험 신계약 중심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실손 손해율, 요율 규제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손해율 우선, 전환 통제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271456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빅테크·핀테크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트래픽 → 중개·광고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플랫폼 규제, 중개 책임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제휴·자사 앱 이원 운용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742931" y="328604"/>
            <a:ext cx="1599207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179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PART 02 · 업권별 전략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5288" y="576248"/>
            <a:ext cx="11258268" cy="38384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570"/>
              </a:lnSpc>
            </a:pPr>
            <a:r>
              <a:rPr sz="195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경쟁의 경계가 업권이 아니라 </a:t>
            </a:r>
            <a:r>
              <a:rPr sz="1950" b="1" spc="-30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접점 소유 여부</a:t>
            </a:r>
            <a:r>
              <a:rPr sz="195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를 따라 다시 그어졌다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7684" y="1217265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토스는 MAU </a:t>
            </a: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2,000만명대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에서 2024년 연간 흑자로 전환했고, 카카오뱅크는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고객 </a:t>
            </a: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2,400만명 이상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을 확보했으며 토스뱅크는 2024년 첫 연간 흑자를 기록함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7684" y="1758271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카카오페이·네이버페이는 결제를 거점으로 보험·투자·대출 비교로 확장함 —</a:t>
            </a:r>
          </a:p>
          <a:p>
            <a:pPr algn="l">
              <a:lnSpc>
                <a:spcPts val="1680"/>
              </a:lnSpc>
            </a:pPr>
            <a:r>
              <a:rPr sz="105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접점은 플랫폼이, 제조는 전통 금융사가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 맡는 분업이 굳어지는 중임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7684" y="2299277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접점을 잃은 제조사는 가격 경쟁에만 노출되며 마진이 구조적으로 압축됨. 대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면 채널의 비용 구조로는 동일 금리·동일 UX를 제공할 수 없음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7684" y="2840284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대응은 </a:t>
            </a: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이원 운용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 — 신규 유입은 제휴로, 잔고 확대와 재판매는 자사 앱으로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나누고 제휴 비중 상한을 사전 설정함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7684" y="5331962"/>
            <a:ext cx="4600460" cy="42861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460"/>
              </a:lnSpc>
            </a:pPr>
            <a:r>
              <a:rPr sz="98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AI 상담은 추천 근거 로그와 검증 체계가 전제임. 없이 도입하면 알고리즘 자체가</a:t>
            </a:r>
          </a:p>
          <a:p>
            <a:pPr algn="l">
              <a:lnSpc>
                <a:spcPts val="1460"/>
              </a:lnSpc>
            </a:pPr>
            <a:r>
              <a:rPr sz="98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불완전판매 리스크가 됨.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95288" y="5989170"/>
            <a:ext cx="4876678" cy="206687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00"/>
              </a:lnSpc>
            </a:pPr>
            <a:r>
              <a:rPr sz="790" b="0" spc="7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자료: 결과 보고서 Ⅰ.2.3 · Ⅱ.4.3 · Ⅲ.5.1 · Ⅲ.5.2 (업권별 종합 판단)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743431" y="1379185"/>
            <a:ext cx="5829154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6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업권별 수익 구조 변화와 우리 회사 전략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743431" y="4855724"/>
            <a:ext cx="5829154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6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접점 장악 지표와 분업 구조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743431" y="5104320"/>
            <a:ext cx="1314417" cy="18859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lnSpc>
                <a:spcPts val="1030"/>
              </a:lnSpc>
            </a:pPr>
            <a:r>
              <a:rPr sz="819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카카오뱅크 고객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905852" y="5093843"/>
            <a:ext cx="666733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lnSpc>
                <a:spcPts val="1220"/>
              </a:lnSpc>
            </a:pPr>
            <a:r>
              <a:rPr sz="90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2,400만+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743431" y="5390063"/>
            <a:ext cx="1314417" cy="18859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lnSpc>
                <a:spcPts val="1030"/>
              </a:lnSpc>
            </a:pPr>
            <a:r>
              <a:rPr sz="819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토스 MAU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905852" y="5379585"/>
            <a:ext cx="666733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lnSpc>
                <a:spcPts val="1220"/>
              </a:lnSpc>
            </a:pPr>
            <a:r>
              <a:rPr sz="900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2,000만대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086423" y="5646279"/>
            <a:ext cx="109535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563613" y="5646279"/>
            <a:ext cx="309555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500만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241776" y="5646279"/>
            <a:ext cx="382895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1,000만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992328" y="5646279"/>
            <a:ext cx="382895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1,500만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743831" y="5646279"/>
            <a:ext cx="382895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2,000만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494382" y="5646279"/>
            <a:ext cx="382895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2,500만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743431" y="5846299"/>
            <a:ext cx="5829154" cy="2076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80"/>
              </a:lnSpc>
            </a:pPr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막대 길이는 각 수치를 2,500만명 기준으로 환산함(카카오뱅크 2,400만명, 토스 MAU 2,000만명 적용).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14337" y="6438739"/>
            <a:ext cx="380990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19" b="0">
                <a:solidFill>
                  <a:srgbClr val="5A6B85"/>
                </a:solidFill>
                <a:latin typeface="맑은 고딕"/>
                <a:ea typeface="맑은 고딕"/>
                <a:cs typeface="맑은 고딕"/>
              </a:rPr>
              <a:t>금융산업 신상품 전략 보고서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0286743" y="6438739"/>
            <a:ext cx="139061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19" b="1">
                <a:solidFill>
                  <a:srgbClr val="8A9BB5"/>
                </a:solidFill>
                <a:latin typeface="맑은 고딕"/>
                <a:ea typeface="맑은 고딕"/>
                <a:cs typeface="맑은 고딕"/>
              </a:rPr>
              <a:t>12 / 18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4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632844" cy="28574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632844" y="0"/>
            <a:ext cx="7558851" cy="28574"/>
          </a:xfrm>
          <a:prstGeom prst="rect">
            <a:avLst/>
          </a:prstGeom>
          <a:solidFill>
            <a:srgbClr val="22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95288" y="409565"/>
            <a:ext cx="152396" cy="19050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Rectangle 5"/>
          <p:cNvSpPr/>
          <p:nvPr/>
        </p:nvSpPr>
        <p:spPr>
          <a:xfrm>
            <a:off x="495288" y="1050581"/>
            <a:ext cx="11201120" cy="9525"/>
          </a:xfrm>
          <a:prstGeom prst="rect">
            <a:avLst/>
          </a:prstGeom>
          <a:solidFill>
            <a:srgbClr val="2331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495288" y="1307750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Rectangle 7"/>
          <p:cNvSpPr/>
          <p:nvPr/>
        </p:nvSpPr>
        <p:spPr>
          <a:xfrm>
            <a:off x="495288" y="2062111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Rectangle 8"/>
          <p:cNvSpPr/>
          <p:nvPr/>
        </p:nvSpPr>
        <p:spPr>
          <a:xfrm>
            <a:off x="495288" y="2603117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Rectangle 9"/>
          <p:cNvSpPr/>
          <p:nvPr/>
        </p:nvSpPr>
        <p:spPr>
          <a:xfrm>
            <a:off x="495288" y="3356526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ectangle 10"/>
          <p:cNvSpPr/>
          <p:nvPr/>
        </p:nvSpPr>
        <p:spPr>
          <a:xfrm>
            <a:off x="495288" y="5241476"/>
            <a:ext cx="4819529" cy="581010"/>
          </a:xfrm>
          <a:prstGeom prst="rect">
            <a:avLst/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ounded Rectangle 11"/>
          <p:cNvSpPr/>
          <p:nvPr/>
        </p:nvSpPr>
        <p:spPr>
          <a:xfrm>
            <a:off x="5562461" y="1231552"/>
            <a:ext cx="6133947" cy="4921444"/>
          </a:xfrm>
          <a:prstGeom prst="roundRect">
            <a:avLst>
              <a:gd name="adj" fmla="val 1242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5743431" y="1622067"/>
          <a:ext cx="5772006" cy="2050678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81265"/>
                <a:gridCol w="822123"/>
                <a:gridCol w="1437524"/>
                <a:gridCol w="890712"/>
                <a:gridCol w="1440382"/>
              </a:tblGrid>
              <a:tr h="292954"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상품군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수요 강도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수익성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역량 적합도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판매·규제 리스크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</a:tr>
              <a:tr h="292954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커버드콜·월배당 ETF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매우 높음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중간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중간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높음(재원·표기 규제)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292954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해외지수 ETF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매우 높음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낮음(보수 경쟁)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중간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중간(환율 설명)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292954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밸류업·정책 테마 ETF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낮음~중간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낮음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중간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중간(정책 수명)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292954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리테일 채권·만기매칭형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높음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중간~높음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높음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낮음(구조 단순)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292954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소수점·24시간 거래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높음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매우 낮음(획득 채널)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높음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낮음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292954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조각투자·토큰증권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낮음(대기)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미확정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낮음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높음(입법 지연)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5743431" y="4777620"/>
          <a:ext cx="5772006" cy="123250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80876"/>
                <a:gridCol w="1418003"/>
                <a:gridCol w="1418003"/>
                <a:gridCol w="1755124"/>
              </a:tblGrid>
              <a:tr h="308126"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상품군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수요 강도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수익성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판매·규제 리스크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</a:tr>
              <a:tr h="308126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실물이전 대응 라인업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매우 높음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중간(잔고 누적)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낮음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08126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연금 인출기 설계 상품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높음(공백)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높음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중간(시나리오 고지)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08126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RA 일임 서비스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중간(확대 국면)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중간~높음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중간(설명책임)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742931" y="328604"/>
            <a:ext cx="1599207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179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PART 03 · 신상품 분석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5288" y="576248"/>
            <a:ext cx="11258268" cy="38384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570"/>
              </a:lnSpc>
            </a:pPr>
            <a:r>
              <a:rPr sz="195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최근 3년 최대의 상품 발명은 커버드콜이었고, </a:t>
            </a:r>
            <a:r>
              <a:rPr sz="1950" b="1" spc="-30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최대의 설명 부담</a:t>
            </a:r>
            <a:r>
              <a:rPr sz="195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도 커버드콜이다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7684" y="1217265"/>
            <a:ext cx="4724282" cy="69721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콜옵션 매도 프리미엄을 월 분배 재원으로 삼는 구조가 "매달 들어오는 돈"이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라는 서사와 맞물려 </a:t>
            </a: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2024년 최대 히트 상품군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이 됨 — 성장의 이유는 수익률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이 아니라 </a:t>
            </a:r>
            <a:r>
              <a:rPr sz="105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현금흐름의 규칙성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이었음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7684" y="1971626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리스크는 상승장 수익 제한과 </a:t>
            </a: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분배금이 원금에서 나올 수 있다는 특성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이며, 당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국은 목표 분배율 표기 관행에 제동을 걸었음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7684" y="2512632"/>
            <a:ext cx="4724282" cy="69721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해외지수 ETF는 소비자 행태 변화에, 밸류업 ETF는 정책 추진력에 기반해 </a:t>
            </a: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결말</a:t>
            </a:r>
          </a:p>
          <a:p>
            <a:pPr algn="l">
              <a:lnSpc>
                <a:spcPts val="1680"/>
              </a:lnSpc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이 정반대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였음 — 정책 테마 상품은 출시 시점에 청산·통합 기준을 함께 설계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해야 함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7684" y="3266041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리테일 채권(연 30~40조원대)은 마진과 잔고를 동시에 만드는 수익 상품이고,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소수점·24시간 거래는 수익이 거의 없는 </a:t>
            </a: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획득 채널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임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7684" y="5331962"/>
            <a:ext cx="4600460" cy="42861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460"/>
              </a:lnSpc>
            </a:pPr>
            <a:r>
              <a:rPr sz="98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고분배율 경쟁에 참여하지 않는 것이 원칙임. 확보할 것은 고분배율이 아니라 분</a:t>
            </a:r>
          </a:p>
          <a:p>
            <a:pPr algn="l">
              <a:lnSpc>
                <a:spcPts val="1460"/>
              </a:lnSpc>
            </a:pPr>
            <a:r>
              <a:rPr sz="98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배 재원의 투명성임.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95288" y="5989170"/>
            <a:ext cx="4876678" cy="206687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00"/>
              </a:lnSpc>
            </a:pPr>
            <a:r>
              <a:rPr sz="790" b="0" spc="7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자료: 결과 보고서 Ⅳ.2.1 ~ Ⅳ.2.4 (투자 상품군 4축 평가)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743431" y="1379185"/>
            <a:ext cx="5829154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6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투자 상품군 평가 (수요 · 수익성 · 역량 적합도 · 판매 리스크)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743431" y="4544264"/>
            <a:ext cx="5829154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6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연금 상품군의 판단 요약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14337" y="6438739"/>
            <a:ext cx="380990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19" b="0">
                <a:solidFill>
                  <a:srgbClr val="5A6B85"/>
                </a:solidFill>
                <a:latin typeface="맑은 고딕"/>
                <a:ea typeface="맑은 고딕"/>
                <a:cs typeface="맑은 고딕"/>
              </a:rPr>
              <a:t>금융산업 신상품 전략 보고서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286743" y="6438739"/>
            <a:ext cx="139061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19" b="1">
                <a:solidFill>
                  <a:srgbClr val="8A9BB5"/>
                </a:solidFill>
                <a:latin typeface="맑은 고딕"/>
                <a:ea typeface="맑은 고딕"/>
                <a:cs typeface="맑은 고딕"/>
              </a:rPr>
              <a:t>13 / 18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4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632844" cy="28574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632844" y="0"/>
            <a:ext cx="7558851" cy="28574"/>
          </a:xfrm>
          <a:prstGeom prst="rect">
            <a:avLst/>
          </a:prstGeom>
          <a:solidFill>
            <a:srgbClr val="22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95288" y="409565"/>
            <a:ext cx="152396" cy="19050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Rectangle 5"/>
          <p:cNvSpPr/>
          <p:nvPr/>
        </p:nvSpPr>
        <p:spPr>
          <a:xfrm>
            <a:off x="495288" y="1050581"/>
            <a:ext cx="11201120" cy="9525"/>
          </a:xfrm>
          <a:prstGeom prst="rect">
            <a:avLst/>
          </a:prstGeom>
          <a:solidFill>
            <a:srgbClr val="2331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495288" y="1307750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Rectangle 7"/>
          <p:cNvSpPr/>
          <p:nvPr/>
        </p:nvSpPr>
        <p:spPr>
          <a:xfrm>
            <a:off x="495288" y="1848756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Rectangle 8"/>
          <p:cNvSpPr/>
          <p:nvPr/>
        </p:nvSpPr>
        <p:spPr>
          <a:xfrm>
            <a:off x="495288" y="2389763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Rectangle 9"/>
          <p:cNvSpPr/>
          <p:nvPr/>
        </p:nvSpPr>
        <p:spPr>
          <a:xfrm>
            <a:off x="495288" y="2930769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ectangle 10"/>
          <p:cNvSpPr/>
          <p:nvPr/>
        </p:nvSpPr>
        <p:spPr>
          <a:xfrm>
            <a:off x="495288" y="5055744"/>
            <a:ext cx="4819529" cy="766743"/>
          </a:xfrm>
          <a:prstGeom prst="rect">
            <a:avLst/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ounded Rectangle 11"/>
          <p:cNvSpPr/>
          <p:nvPr/>
        </p:nvSpPr>
        <p:spPr>
          <a:xfrm>
            <a:off x="5562461" y="1231552"/>
            <a:ext cx="6133947" cy="4921444"/>
          </a:xfrm>
          <a:prstGeom prst="roundRect">
            <a:avLst>
              <a:gd name="adj" fmla="val 1242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5743431" y="1622067"/>
          <a:ext cx="5772005" cy="177827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066949"/>
                <a:gridCol w="1658535"/>
                <a:gridCol w="1179360"/>
                <a:gridCol w="1867161"/>
              </a:tblGrid>
              <a:tr h="296379"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공백 영역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수요 근거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현재 공급 상태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우리 회사 진입 조건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</a:tr>
              <a:tr h="296379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연금 인출기 설계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적립금 500조원 안팎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사실상 부재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계열 통합 설계, 수명·세제 검증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296379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분배 재원 투명 인컴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월배당 수요 급증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옵션 프리미엄 편중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채권·리츠·배당 조합, 재원 공시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296379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중위험 구간 재구축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ELS 이후 신뢰 붕괴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만기매칭형 일부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구조 단순화, 손실 시나리오 고지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296379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환헤지 선택 지원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해외 잔액 1,500억 달러 안팎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H/UH 병행만 존재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시나리오별 손익 표준 제시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296379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시니어 통합 솔루션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연금·간병·상속 묶음 수요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사업부별 분절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제휴 서비스망, 대리인 절차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5743431" y="4505212"/>
          <a:ext cx="5772005" cy="150491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628531"/>
                <a:gridCol w="1216111"/>
                <a:gridCol w="2565547"/>
                <a:gridCol w="1361816"/>
              </a:tblGrid>
              <a:tr h="300982"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세그먼트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목적함수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선호 상품군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수익 기여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</a:tr>
              <a:tr h="300982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2030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자산 축적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소수점 해외주식, 레버리지, 파킹통장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낮음(획득 채널)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00982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4050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축적+인출 준비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ISA·연금저축·IRP, 해외지수, 월배당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높음(핵심 수익원)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00982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6070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인출·보전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월지급식 연금, 채권, 간병·치매, 국채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중간~높음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00982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고액자산가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절세·승계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분리과세 상품, 채권, 신탁, 대체자산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매우 높음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742931" y="328604"/>
            <a:ext cx="1599207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179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PART 03 · 신상품 분석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5288" y="576248"/>
            <a:ext cx="11258268" cy="38384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570"/>
              </a:lnSpc>
            </a:pPr>
            <a:r>
              <a:rPr sz="195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가장 큰 공백은 </a:t>
            </a:r>
            <a:r>
              <a:rPr sz="1950" b="1" spc="-30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500조원 시장</a:t>
            </a:r>
            <a:r>
              <a:rPr sz="195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에 인출 설계 상품이 사실상 없다는 것이다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7684" y="1217265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퇴직연금 500조원 안팎(추정) 시장에서 적립 상품은 넘치지만 </a:t>
            </a:r>
            <a:r>
              <a:rPr sz="105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"얼마씩 몇 년간</a:t>
            </a:r>
          </a:p>
          <a:p>
            <a:pPr algn="l">
              <a:lnSpc>
                <a:spcPts val="1680"/>
              </a:lnSpc>
            </a:pPr>
            <a:r>
              <a:rPr sz="105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어떻게 인출할 것인가"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를 설계해주는 상품은 사실상 비어 있음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7684" y="1758271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원인은 구조적임 — 수명·시퀀스 리스크와 세제가 동시에 얽혀 단일 사업부가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설계하기 어렵고, 판매 시점 수수료가 작아 채널 유인도 약함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7684" y="2299277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인컴은 수요가 크지만 공급이 </a:t>
            </a: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옵션 프리미엄 기반에 편중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됨. 공백은 분배 재원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이 투명하고 원금 훼손 가능성이 낮은 인컴 라인임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7684" y="2840284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2025년 </a:t>
            </a: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65세 이상 인구 비중 20% 초과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로 초고령사회에 진입 — 연금 인출·간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병·요양·상속 수요는 경기와 무관하게 확대되는 유일한 구조적 수요임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7684" y="5146229"/>
            <a:ext cx="4600460" cy="614347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460"/>
              </a:lnSpc>
            </a:pPr>
            <a:r>
              <a:rPr sz="98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이 난이도가 곧 진입장벽임. 소비자에게는 하나의 문제지만 회사 내부에서는 다른</a:t>
            </a:r>
          </a:p>
          <a:p>
            <a:pPr algn="l">
              <a:lnSpc>
                <a:spcPts val="1460"/>
              </a:lnSpc>
            </a:pPr>
            <a:r>
              <a:rPr sz="98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사업부의 상품이며, 계열 3사를 보유한 사업자만 인출·보장·신탁을 한 설계로 묶을</a:t>
            </a:r>
          </a:p>
          <a:p>
            <a:pPr algn="l">
              <a:lnSpc>
                <a:spcPts val="1460"/>
              </a:lnSpc>
            </a:pPr>
            <a:r>
              <a:rPr sz="98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수 있음.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95288" y="5989170"/>
            <a:ext cx="4876678" cy="206687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00"/>
              </a:lnSpc>
            </a:pPr>
            <a:r>
              <a:rPr sz="790" b="0" spc="7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자료: 결과 보고서 Ⅰ.4.2 · Ⅴ.3.1 ~ Ⅴ.3.3 (수요 공백 영역과 진입 조건)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743431" y="1379185"/>
            <a:ext cx="5829154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6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수요 공백 영역과 진입 조건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743431" y="4271856"/>
            <a:ext cx="5829154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6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세그먼트별 수요 구조와 수익 기여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14337" y="6438739"/>
            <a:ext cx="380990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19" b="0">
                <a:solidFill>
                  <a:srgbClr val="5A6B85"/>
                </a:solidFill>
                <a:latin typeface="맑은 고딕"/>
                <a:ea typeface="맑은 고딕"/>
                <a:cs typeface="맑은 고딕"/>
              </a:rPr>
              <a:t>금융산업 신상품 전략 보고서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286743" y="6438739"/>
            <a:ext cx="139061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19" b="1">
                <a:solidFill>
                  <a:srgbClr val="8A9BB5"/>
                </a:solidFill>
                <a:latin typeface="맑은 고딕"/>
                <a:ea typeface="맑은 고딕"/>
                <a:cs typeface="맑은 고딕"/>
              </a:rPr>
              <a:t>14 / 18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4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632844" cy="28574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632844" y="0"/>
            <a:ext cx="7558851" cy="28574"/>
          </a:xfrm>
          <a:prstGeom prst="rect">
            <a:avLst/>
          </a:prstGeom>
          <a:solidFill>
            <a:srgbClr val="22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95288" y="409565"/>
            <a:ext cx="152396" cy="19050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Rectangle 5"/>
          <p:cNvSpPr/>
          <p:nvPr/>
        </p:nvSpPr>
        <p:spPr>
          <a:xfrm>
            <a:off x="495288" y="1050581"/>
            <a:ext cx="11201120" cy="9525"/>
          </a:xfrm>
          <a:prstGeom prst="rect">
            <a:avLst/>
          </a:prstGeom>
          <a:solidFill>
            <a:srgbClr val="2331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495288" y="1307750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Rectangle 7"/>
          <p:cNvSpPr/>
          <p:nvPr/>
        </p:nvSpPr>
        <p:spPr>
          <a:xfrm>
            <a:off x="495288" y="2062111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Rectangle 8"/>
          <p:cNvSpPr/>
          <p:nvPr/>
        </p:nvSpPr>
        <p:spPr>
          <a:xfrm>
            <a:off x="495288" y="2603117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Rectangle 9"/>
          <p:cNvSpPr/>
          <p:nvPr/>
        </p:nvSpPr>
        <p:spPr>
          <a:xfrm>
            <a:off x="495288" y="3143171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ectangle 10"/>
          <p:cNvSpPr/>
          <p:nvPr/>
        </p:nvSpPr>
        <p:spPr>
          <a:xfrm>
            <a:off x="495288" y="5241476"/>
            <a:ext cx="4819529" cy="581010"/>
          </a:xfrm>
          <a:prstGeom prst="rect">
            <a:avLst/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ounded Rectangle 11"/>
          <p:cNvSpPr/>
          <p:nvPr/>
        </p:nvSpPr>
        <p:spPr>
          <a:xfrm>
            <a:off x="5562461" y="1231552"/>
            <a:ext cx="6133947" cy="4921444"/>
          </a:xfrm>
          <a:prstGeom prst="roundRect">
            <a:avLst>
              <a:gd name="adj" fmla="val 1242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Rectangle 12"/>
          <p:cNvSpPr/>
          <p:nvPr/>
        </p:nvSpPr>
        <p:spPr>
          <a:xfrm>
            <a:off x="7086423" y="1658261"/>
            <a:ext cx="3981350" cy="190495"/>
          </a:xfrm>
          <a:prstGeom prst="rect">
            <a:avLst/>
          </a:prstGeom>
          <a:solidFill>
            <a:srgbClr val="10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Rectangle 13"/>
          <p:cNvSpPr/>
          <p:nvPr/>
        </p:nvSpPr>
        <p:spPr>
          <a:xfrm>
            <a:off x="7086423" y="1658261"/>
            <a:ext cx="3623219" cy="190495"/>
          </a:xfrm>
          <a:prstGeom prst="rect">
            <a:avLst/>
          </a:prstGeom>
          <a:solidFill>
            <a:srgbClr val="C483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Rectangle 14"/>
          <p:cNvSpPr/>
          <p:nvPr/>
        </p:nvSpPr>
        <p:spPr>
          <a:xfrm>
            <a:off x="7086423" y="2015440"/>
            <a:ext cx="3981350" cy="190495"/>
          </a:xfrm>
          <a:prstGeom prst="rect">
            <a:avLst/>
          </a:prstGeom>
          <a:solidFill>
            <a:srgbClr val="10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Rectangle 15"/>
          <p:cNvSpPr/>
          <p:nvPr/>
        </p:nvSpPr>
        <p:spPr>
          <a:xfrm>
            <a:off x="7086423" y="2015440"/>
            <a:ext cx="3583215" cy="190495"/>
          </a:xfrm>
          <a:prstGeom prst="rect">
            <a:avLst/>
          </a:prstGeom>
          <a:solidFill>
            <a:srgbClr val="C483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Rectangle 16"/>
          <p:cNvSpPr/>
          <p:nvPr/>
        </p:nvSpPr>
        <p:spPr>
          <a:xfrm>
            <a:off x="7086423" y="2372618"/>
            <a:ext cx="3981350" cy="190495"/>
          </a:xfrm>
          <a:prstGeom prst="rect">
            <a:avLst/>
          </a:prstGeom>
          <a:solidFill>
            <a:srgbClr val="10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Rectangle 17"/>
          <p:cNvSpPr/>
          <p:nvPr/>
        </p:nvSpPr>
        <p:spPr>
          <a:xfrm>
            <a:off x="7086423" y="2372618"/>
            <a:ext cx="3145076" cy="190495"/>
          </a:xfrm>
          <a:prstGeom prst="rect">
            <a:avLst/>
          </a:prstGeom>
          <a:solidFill>
            <a:srgbClr val="475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Rectangle 18"/>
          <p:cNvSpPr/>
          <p:nvPr/>
        </p:nvSpPr>
        <p:spPr>
          <a:xfrm>
            <a:off x="7086423" y="2729797"/>
            <a:ext cx="3981350" cy="190495"/>
          </a:xfrm>
          <a:prstGeom prst="rect">
            <a:avLst/>
          </a:prstGeom>
          <a:solidFill>
            <a:srgbClr val="10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Rectangle 19"/>
          <p:cNvSpPr/>
          <p:nvPr/>
        </p:nvSpPr>
        <p:spPr>
          <a:xfrm>
            <a:off x="7086423" y="2729797"/>
            <a:ext cx="3066021" cy="190495"/>
          </a:xfrm>
          <a:prstGeom prst="rect">
            <a:avLst/>
          </a:prstGeom>
          <a:solidFill>
            <a:srgbClr val="475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1" name="Rectangle 20"/>
          <p:cNvSpPr/>
          <p:nvPr/>
        </p:nvSpPr>
        <p:spPr>
          <a:xfrm>
            <a:off x="7086423" y="3086975"/>
            <a:ext cx="3981350" cy="190495"/>
          </a:xfrm>
          <a:prstGeom prst="rect">
            <a:avLst/>
          </a:prstGeom>
          <a:solidFill>
            <a:srgbClr val="10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2" name="Rectangle 21"/>
          <p:cNvSpPr/>
          <p:nvPr/>
        </p:nvSpPr>
        <p:spPr>
          <a:xfrm>
            <a:off x="7086423" y="3086975"/>
            <a:ext cx="2986013" cy="190495"/>
          </a:xfrm>
          <a:prstGeom prst="rect">
            <a:avLst/>
          </a:prstGeom>
          <a:solidFill>
            <a:srgbClr val="475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5743431" y="4381390"/>
          <a:ext cx="5772005" cy="1628736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380928"/>
                <a:gridCol w="940891"/>
                <a:gridCol w="1099928"/>
                <a:gridCol w="1099928"/>
                <a:gridCol w="1317057"/>
                <a:gridCol w="933273"/>
              </a:tblGrid>
              <a:tr h="271456"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순위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수요 30%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수익성 25%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적합도 25%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규제 내성 20%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가중 점수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</a:tr>
              <a:tr h="271456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1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5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4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5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4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4.55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271456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2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5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3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5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5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4.50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271456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3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4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3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4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5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3.95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271456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4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5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4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3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3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3.85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271456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5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4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3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4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4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3.75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</a:tbl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742931" y="328604"/>
            <a:ext cx="1462051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179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PART 04 · 전략 제언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95288" y="576248"/>
            <a:ext cx="11258268" cy="38384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570"/>
              </a:lnSpc>
            </a:pPr>
            <a:r>
              <a:rPr sz="195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4축 평가에서 </a:t>
            </a:r>
            <a:r>
              <a:rPr sz="1950" b="1" spc="-30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연금 인출기</a:t>
            </a:r>
            <a:r>
              <a:rPr sz="195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와 </a:t>
            </a:r>
            <a:r>
              <a:rPr sz="1950" b="1" spc="-30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실물이전 대응</a:t>
            </a:r>
            <a:r>
              <a:rPr sz="195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이 사실상 동일 1순위로 나왔다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7684" y="1217265"/>
            <a:ext cx="4724282" cy="69721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평가 축은 수요 강도(30%)·수익성(25%)·역량 적합도(25%)·규제 리스크 내성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(20%)이며 각 축은 5점 척도임. </a:t>
            </a: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규제 축 2점 이하는 가중 점수와 무관하게 자</a:t>
            </a:r>
          </a:p>
          <a:p>
            <a:pPr algn="l">
              <a:lnSpc>
                <a:spcPts val="1680"/>
              </a:lnSpc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동 보류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임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7684" y="1971626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1위 연금 인출기 설계형 월지급 솔루션 </a:t>
            </a:r>
            <a:r>
              <a:rPr sz="105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4.55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 — 수요는 확정돼 있고 공급은 부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재하며, 계열 3사 보유로 적합도 5점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7684" y="2512632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2위 실물이전 대응 저보수 연금 전용 라인업 </a:t>
            </a:r>
            <a:r>
              <a:rPr sz="105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4.50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 — 점수 차 0.05로 사실상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동일 우선순위이며 </a:t>
            </a: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병행 과제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로 다뤄야 함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7684" y="3052686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3위 만기매칭형 채권 인컴 3.95(규제 내성 5점), 4위 간병·치매+요양 결합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3.85(적합도·규제 각 3점), 5위 환헤지 병행 해외 인컴 3.75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7684" y="5331962"/>
            <a:ext cx="4600460" cy="42861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460"/>
              </a:lnSpc>
            </a:pPr>
            <a:r>
              <a:rPr sz="98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수요가 없으면 어떤 설계도 무의미하므로 수요에 최고 가중치를 두고, 수익성과</a:t>
            </a:r>
          </a:p>
          <a:p>
            <a:pPr algn="l">
              <a:lnSpc>
                <a:spcPts val="1460"/>
              </a:lnSpc>
            </a:pPr>
            <a:r>
              <a:rPr sz="98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적합도를 동등하게 두어 "팔리지만 우리가 못 하는 영역"을 걸러냄.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95288" y="5989170"/>
            <a:ext cx="4876678" cy="206687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00"/>
              </a:lnSpc>
            </a:pPr>
            <a:r>
              <a:rPr sz="790" b="0" spc="7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자료: 결과 보고서 Ⅴ.4.1 · Ⅴ.4.2 (신상품 매력도 Top 5, 가중 점수 5점 만점)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743431" y="1379185"/>
            <a:ext cx="5829154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6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신상품 매력도 가중 점수 (5점 만점)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743431" y="1607780"/>
            <a:ext cx="1314417" cy="3190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lnSpc>
                <a:spcPts val="1030"/>
              </a:lnSpc>
            </a:pPr>
            <a:r>
              <a:rPr sz="819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1. 연금 인출기 설계형</a:t>
            </a:r>
          </a:p>
          <a:p>
            <a:pPr algn="r">
              <a:lnSpc>
                <a:spcPts val="1030"/>
              </a:lnSpc>
            </a:pPr>
            <a:r>
              <a:rPr sz="819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월지급 솔루션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1153496" y="1663023"/>
            <a:ext cx="419090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lnSpc>
                <a:spcPts val="1220"/>
              </a:lnSpc>
            </a:pPr>
            <a:r>
              <a:rPr sz="90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4.55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743431" y="1964958"/>
            <a:ext cx="1314417" cy="3190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lnSpc>
                <a:spcPts val="1030"/>
              </a:lnSpc>
            </a:pPr>
            <a:r>
              <a:rPr sz="819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2. 실물이전 대응</a:t>
            </a:r>
          </a:p>
          <a:p>
            <a:pPr algn="r">
              <a:lnSpc>
                <a:spcPts val="1030"/>
              </a:lnSpc>
            </a:pPr>
            <a:r>
              <a:rPr sz="819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저보수 연금 라인업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1153496" y="2020202"/>
            <a:ext cx="419090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lnSpc>
                <a:spcPts val="1220"/>
              </a:lnSpc>
            </a:pPr>
            <a:r>
              <a:rPr sz="90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4.50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743431" y="2322137"/>
            <a:ext cx="1314417" cy="3190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lnSpc>
                <a:spcPts val="1030"/>
              </a:lnSpc>
            </a:pPr>
            <a:r>
              <a:rPr sz="819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3. 만기매칭형 채권</a:t>
            </a:r>
          </a:p>
          <a:p>
            <a:pPr algn="r">
              <a:lnSpc>
                <a:spcPts val="1030"/>
              </a:lnSpc>
            </a:pPr>
            <a:r>
              <a:rPr sz="819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투명 인컴 라인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153496" y="2377381"/>
            <a:ext cx="419090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lnSpc>
                <a:spcPts val="1220"/>
              </a:lnSpc>
            </a:pPr>
            <a:r>
              <a:rPr sz="900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3.95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743431" y="2679315"/>
            <a:ext cx="1314417" cy="3190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lnSpc>
                <a:spcPts val="1030"/>
              </a:lnSpc>
            </a:pPr>
            <a:r>
              <a:rPr sz="819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4. 간병·치매+요양</a:t>
            </a:r>
          </a:p>
          <a:p>
            <a:pPr algn="r">
              <a:lnSpc>
                <a:spcPts val="1030"/>
              </a:lnSpc>
            </a:pPr>
            <a:r>
              <a:rPr sz="819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시니어 결합 상품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1153496" y="2734559"/>
            <a:ext cx="419090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lnSpc>
                <a:spcPts val="1220"/>
              </a:lnSpc>
            </a:pPr>
            <a:r>
              <a:rPr sz="900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3.85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743431" y="3036494"/>
            <a:ext cx="1314417" cy="3190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lnSpc>
                <a:spcPts val="1030"/>
              </a:lnSpc>
            </a:pPr>
            <a:r>
              <a:rPr sz="819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5. 환헤지 병행</a:t>
            </a:r>
          </a:p>
          <a:p>
            <a:pPr algn="r">
              <a:lnSpc>
                <a:spcPts val="1030"/>
              </a:lnSpc>
            </a:pPr>
            <a:r>
              <a:rPr sz="819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해외자산·인컴 라인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1153496" y="3091738"/>
            <a:ext cx="419090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lnSpc>
                <a:spcPts val="1220"/>
              </a:lnSpc>
            </a:pPr>
            <a:r>
              <a:rPr sz="900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3.75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086423" y="3393673"/>
            <a:ext cx="109535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0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872216" y="3393673"/>
            <a:ext cx="109535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1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658008" y="3393673"/>
            <a:ext cx="109535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2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443801" y="3393673"/>
            <a:ext cx="109535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3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0229594" y="3393673"/>
            <a:ext cx="109535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4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1015387" y="3393673"/>
            <a:ext cx="109535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5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743431" y="4148034"/>
            <a:ext cx="5829154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6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4축 세부 점수 (각 5점 척도)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14337" y="6438739"/>
            <a:ext cx="380990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19" b="0">
                <a:solidFill>
                  <a:srgbClr val="5A6B85"/>
                </a:solidFill>
                <a:latin typeface="맑은 고딕"/>
                <a:ea typeface="맑은 고딕"/>
                <a:cs typeface="맑은 고딕"/>
              </a:rPr>
              <a:t>금융산업 신상품 전략 보고서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0286743" y="6438739"/>
            <a:ext cx="139061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19" b="1">
                <a:solidFill>
                  <a:srgbClr val="8A9BB5"/>
                </a:solidFill>
                <a:latin typeface="맑은 고딕"/>
                <a:ea typeface="맑은 고딕"/>
                <a:cs typeface="맑은 고딕"/>
              </a:rPr>
              <a:t>15 / 18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4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632844" cy="28574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632844" y="0"/>
            <a:ext cx="7558851" cy="28574"/>
          </a:xfrm>
          <a:prstGeom prst="rect">
            <a:avLst/>
          </a:prstGeom>
          <a:solidFill>
            <a:srgbClr val="22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95288" y="409565"/>
            <a:ext cx="152396" cy="19050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Rectangle 5"/>
          <p:cNvSpPr/>
          <p:nvPr/>
        </p:nvSpPr>
        <p:spPr>
          <a:xfrm>
            <a:off x="495288" y="1050581"/>
            <a:ext cx="11201120" cy="9525"/>
          </a:xfrm>
          <a:prstGeom prst="rect">
            <a:avLst/>
          </a:prstGeom>
          <a:solidFill>
            <a:srgbClr val="2331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495288" y="1307750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Rectangle 7"/>
          <p:cNvSpPr/>
          <p:nvPr/>
        </p:nvSpPr>
        <p:spPr>
          <a:xfrm>
            <a:off x="495288" y="1848756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Rectangle 8"/>
          <p:cNvSpPr/>
          <p:nvPr/>
        </p:nvSpPr>
        <p:spPr>
          <a:xfrm>
            <a:off x="495288" y="2389763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Rectangle 9"/>
          <p:cNvSpPr/>
          <p:nvPr/>
        </p:nvSpPr>
        <p:spPr>
          <a:xfrm>
            <a:off x="495288" y="2930769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ectangle 10"/>
          <p:cNvSpPr/>
          <p:nvPr/>
        </p:nvSpPr>
        <p:spPr>
          <a:xfrm>
            <a:off x="495288" y="3470823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ectangle 11"/>
          <p:cNvSpPr/>
          <p:nvPr/>
        </p:nvSpPr>
        <p:spPr>
          <a:xfrm>
            <a:off x="495288" y="5241476"/>
            <a:ext cx="4819529" cy="581010"/>
          </a:xfrm>
          <a:prstGeom prst="rect">
            <a:avLst/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Rounded Rectangle 12"/>
          <p:cNvSpPr/>
          <p:nvPr/>
        </p:nvSpPr>
        <p:spPr>
          <a:xfrm>
            <a:off x="5562461" y="1231552"/>
            <a:ext cx="6133947" cy="4921444"/>
          </a:xfrm>
          <a:prstGeom prst="roundRect">
            <a:avLst>
              <a:gd name="adj" fmla="val 1242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Rounded Rectangle 13"/>
          <p:cNvSpPr/>
          <p:nvPr/>
        </p:nvSpPr>
        <p:spPr>
          <a:xfrm>
            <a:off x="5743431" y="1622067"/>
            <a:ext cx="5772006" cy="2144024"/>
          </a:xfrm>
          <a:prstGeom prst="roundRect">
            <a:avLst>
              <a:gd name="adj" fmla="val 990"/>
            </a:avLst>
          </a:prstGeom>
          <a:solidFill>
            <a:srgbClr val="1A2438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Rectangle 14"/>
          <p:cNvSpPr/>
          <p:nvPr/>
        </p:nvSpPr>
        <p:spPr>
          <a:xfrm>
            <a:off x="5752956" y="1631592"/>
            <a:ext cx="571486" cy="275266"/>
          </a:xfrm>
          <a:prstGeom prst="rect">
            <a:avLst/>
          </a:prstGeom>
          <a:solidFill>
            <a:srgbClr val="1A27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Rectangle 15"/>
          <p:cNvSpPr/>
          <p:nvPr/>
        </p:nvSpPr>
        <p:spPr>
          <a:xfrm>
            <a:off x="6333967" y="1631592"/>
            <a:ext cx="1717315" cy="275266"/>
          </a:xfrm>
          <a:prstGeom prst="rect">
            <a:avLst/>
          </a:prstGeom>
          <a:solidFill>
            <a:srgbClr val="1A27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Rectangle 16"/>
          <p:cNvSpPr/>
          <p:nvPr/>
        </p:nvSpPr>
        <p:spPr>
          <a:xfrm>
            <a:off x="8060806" y="1631592"/>
            <a:ext cx="1717315" cy="275266"/>
          </a:xfrm>
          <a:prstGeom prst="rect">
            <a:avLst/>
          </a:prstGeom>
          <a:solidFill>
            <a:srgbClr val="1A27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Rectangle 17"/>
          <p:cNvSpPr/>
          <p:nvPr/>
        </p:nvSpPr>
        <p:spPr>
          <a:xfrm>
            <a:off x="9788598" y="1631592"/>
            <a:ext cx="1717315" cy="275266"/>
          </a:xfrm>
          <a:prstGeom prst="rect">
            <a:avLst/>
          </a:prstGeom>
          <a:solidFill>
            <a:srgbClr val="1A27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Rectangle 18"/>
          <p:cNvSpPr/>
          <p:nvPr/>
        </p:nvSpPr>
        <p:spPr>
          <a:xfrm>
            <a:off x="5752956" y="1916382"/>
            <a:ext cx="571486" cy="559104"/>
          </a:xfrm>
          <a:prstGeom prst="rect">
            <a:avLst/>
          </a:prstGeom>
          <a:solidFill>
            <a:srgbClr val="141F3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Rectangle 19"/>
          <p:cNvSpPr/>
          <p:nvPr/>
        </p:nvSpPr>
        <p:spPr>
          <a:xfrm>
            <a:off x="6333967" y="1916382"/>
            <a:ext cx="1717315" cy="559104"/>
          </a:xfrm>
          <a:prstGeom prst="rect">
            <a:avLst/>
          </a:prstGeom>
          <a:solidFill>
            <a:srgbClr val="F2A93B">
              <a:alpha val="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1" name="Rectangle 20"/>
          <p:cNvSpPr/>
          <p:nvPr/>
        </p:nvSpPr>
        <p:spPr>
          <a:xfrm>
            <a:off x="8060806" y="1916382"/>
            <a:ext cx="1717315" cy="559104"/>
          </a:xfrm>
          <a:prstGeom prst="rect">
            <a:avLst/>
          </a:prstGeom>
          <a:solidFill>
            <a:srgbClr val="111B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2" name="Rectangle 21"/>
          <p:cNvSpPr/>
          <p:nvPr/>
        </p:nvSpPr>
        <p:spPr>
          <a:xfrm>
            <a:off x="9788598" y="1916382"/>
            <a:ext cx="1717315" cy="559104"/>
          </a:xfrm>
          <a:prstGeom prst="rect">
            <a:avLst/>
          </a:prstGeom>
          <a:solidFill>
            <a:srgbClr val="111B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3" name="Rectangle 22"/>
          <p:cNvSpPr/>
          <p:nvPr/>
        </p:nvSpPr>
        <p:spPr>
          <a:xfrm>
            <a:off x="5752956" y="2485010"/>
            <a:ext cx="571486" cy="417185"/>
          </a:xfrm>
          <a:prstGeom prst="rect">
            <a:avLst/>
          </a:prstGeom>
          <a:solidFill>
            <a:srgbClr val="141F3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4" name="Rectangle 23"/>
          <p:cNvSpPr/>
          <p:nvPr/>
        </p:nvSpPr>
        <p:spPr>
          <a:xfrm>
            <a:off x="6333967" y="2485010"/>
            <a:ext cx="1717315" cy="417185"/>
          </a:xfrm>
          <a:prstGeom prst="rect">
            <a:avLst/>
          </a:prstGeom>
          <a:solidFill>
            <a:srgbClr val="F2A93B">
              <a:alpha val="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Rectangle 24"/>
          <p:cNvSpPr/>
          <p:nvPr/>
        </p:nvSpPr>
        <p:spPr>
          <a:xfrm>
            <a:off x="8060806" y="2485010"/>
            <a:ext cx="1717315" cy="417185"/>
          </a:xfrm>
          <a:prstGeom prst="rect">
            <a:avLst/>
          </a:prstGeom>
          <a:solidFill>
            <a:srgbClr val="111B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Rectangle 25"/>
          <p:cNvSpPr/>
          <p:nvPr/>
        </p:nvSpPr>
        <p:spPr>
          <a:xfrm>
            <a:off x="9788598" y="2485010"/>
            <a:ext cx="1717315" cy="417185"/>
          </a:xfrm>
          <a:prstGeom prst="rect">
            <a:avLst/>
          </a:prstGeom>
          <a:solidFill>
            <a:srgbClr val="111B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Rectangle 26"/>
          <p:cNvSpPr/>
          <p:nvPr/>
        </p:nvSpPr>
        <p:spPr>
          <a:xfrm>
            <a:off x="5752956" y="2912672"/>
            <a:ext cx="571486" cy="417185"/>
          </a:xfrm>
          <a:prstGeom prst="rect">
            <a:avLst/>
          </a:prstGeom>
          <a:solidFill>
            <a:srgbClr val="141F3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Rectangle 27"/>
          <p:cNvSpPr/>
          <p:nvPr/>
        </p:nvSpPr>
        <p:spPr>
          <a:xfrm>
            <a:off x="6333967" y="2912672"/>
            <a:ext cx="1717315" cy="417185"/>
          </a:xfrm>
          <a:prstGeom prst="rect">
            <a:avLst/>
          </a:prstGeom>
          <a:solidFill>
            <a:srgbClr val="F2A93B">
              <a:alpha val="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Rectangle 28"/>
          <p:cNvSpPr/>
          <p:nvPr/>
        </p:nvSpPr>
        <p:spPr>
          <a:xfrm>
            <a:off x="8060806" y="2912672"/>
            <a:ext cx="1717315" cy="417185"/>
          </a:xfrm>
          <a:prstGeom prst="rect">
            <a:avLst/>
          </a:prstGeom>
          <a:solidFill>
            <a:srgbClr val="111B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Rectangle 29"/>
          <p:cNvSpPr/>
          <p:nvPr/>
        </p:nvSpPr>
        <p:spPr>
          <a:xfrm>
            <a:off x="9788598" y="2912672"/>
            <a:ext cx="1717315" cy="417185"/>
          </a:xfrm>
          <a:prstGeom prst="rect">
            <a:avLst/>
          </a:prstGeom>
          <a:solidFill>
            <a:srgbClr val="111B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1" name="Rectangle 30"/>
          <p:cNvSpPr/>
          <p:nvPr/>
        </p:nvSpPr>
        <p:spPr>
          <a:xfrm>
            <a:off x="5752956" y="3339381"/>
            <a:ext cx="571486" cy="417185"/>
          </a:xfrm>
          <a:prstGeom prst="rect">
            <a:avLst/>
          </a:prstGeom>
          <a:solidFill>
            <a:srgbClr val="141F3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Rectangle 31"/>
          <p:cNvSpPr/>
          <p:nvPr/>
        </p:nvSpPr>
        <p:spPr>
          <a:xfrm>
            <a:off x="6333967" y="3339381"/>
            <a:ext cx="1717315" cy="417185"/>
          </a:xfrm>
          <a:prstGeom prst="rect">
            <a:avLst/>
          </a:prstGeom>
          <a:solidFill>
            <a:srgbClr val="F2A93B">
              <a:alpha val="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Rectangle 32"/>
          <p:cNvSpPr/>
          <p:nvPr/>
        </p:nvSpPr>
        <p:spPr>
          <a:xfrm>
            <a:off x="8060806" y="3339381"/>
            <a:ext cx="1717315" cy="417185"/>
          </a:xfrm>
          <a:prstGeom prst="rect">
            <a:avLst/>
          </a:prstGeom>
          <a:solidFill>
            <a:srgbClr val="111B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Rectangle 33"/>
          <p:cNvSpPr/>
          <p:nvPr/>
        </p:nvSpPr>
        <p:spPr>
          <a:xfrm>
            <a:off x="9788598" y="3339381"/>
            <a:ext cx="1717315" cy="417185"/>
          </a:xfrm>
          <a:prstGeom prst="rect">
            <a:avLst/>
          </a:prstGeom>
          <a:solidFill>
            <a:srgbClr val="111B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graphicFrame>
        <p:nvGraphicFramePr>
          <p:cNvPr id="35" name="Table 34"/>
          <p:cNvGraphicFramePr>
            <a:graphicFrameLocks noGrp="1"/>
          </p:cNvGraphicFramePr>
          <p:nvPr/>
        </p:nvGraphicFramePr>
        <p:xfrm>
          <a:off x="5743431" y="4657608"/>
          <a:ext cx="5772006" cy="13525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3355"/>
                <a:gridCol w="5558651"/>
              </a:tblGrid>
              <a:tr h="270503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1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손실 시나리오를 판매 자료 첫 화면에서 한 문장으로 설명할 수 있는가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270503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2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제도·세제가 확정된 기반 위에 설계됐는가, 아니면 입법을 전제하는가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270503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3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판매 시점 수수료가 아니라 잔고 기반 반복 수익을 만드는가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270503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4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채널 원가 구조가 성립하는가, 특히 건당 단가가 모집비용을 넘는가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270503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5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우리 회사의 라이선스·채널·데이터로 실행 가능한가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</a:tbl>
          </a:graphicData>
        </a:graphic>
      </p:graphicFrame>
      <p:sp>
        <p:nvSpPr>
          <p:cNvPr id="36" name="TextBox 35"/>
          <p:cNvSpPr txBox="1"/>
          <p:nvPr/>
        </p:nvSpPr>
        <p:spPr>
          <a:xfrm>
            <a:off x="742931" y="328604"/>
            <a:ext cx="1462051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179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PART 04 · 전략 제언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95288" y="576248"/>
            <a:ext cx="11258268" cy="38384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570"/>
              </a:lnSpc>
            </a:pPr>
            <a:r>
              <a:rPr sz="195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수요와 적합도가 동시에 높은 영역에 집중하고, </a:t>
            </a:r>
            <a:r>
              <a:rPr sz="1950" b="1" spc="-30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규제 내성 2점 이하는 진입하지 않는다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47684" y="1217265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즉시 집행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 — 연금 라인업·실물이전 대응, 적합성·판매 인프라, 만기매칭 채권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인컴. 실행 난이도가 낮고 회수가 단기임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47684" y="1758271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최우선 집중 투자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 — 연금 인출기 솔루션. 난이도가 높고 회수가 중기이나 기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대 손익 기여가 가장 큼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47684" y="2299277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단계적·조건부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 — 간병·요양 결합(장기 회수), </a:t>
            </a: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순차 투자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 — 데이터·AI 개인화(중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기 회수)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47684" y="2840284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최소 투자로 대기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 — 토큰증권·대체자산(입법 일정이 곧 사업 일정). </a:t>
            </a: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진입 보류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 — 고난도 구조화 상품(적합성 체계 정비 완료와 연동)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47684" y="3380338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부족 역량은 자체 구축이 아니라 제휴·지분 투자로 조달함 — 요양·헬스케어,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알고리즘·인프라가 해당됨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47684" y="5331962"/>
            <a:ext cx="4600460" cy="42861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460"/>
              </a:lnSpc>
            </a:pPr>
            <a:r>
              <a:rPr sz="98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출시 판정 5문항 중 하나라도 부정이면 관망 또는 재설계 대상임. 검증되지 않은</a:t>
            </a:r>
          </a:p>
          <a:p>
            <a:pPr algn="l">
              <a:lnSpc>
                <a:spcPts val="1460"/>
              </a:lnSpc>
            </a:pPr>
            <a:r>
              <a:rPr sz="98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영역은 파일럿 후 확대 원칙을 적용함.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95288" y="5989170"/>
            <a:ext cx="4876678" cy="206687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00"/>
              </a:lnSpc>
            </a:pPr>
            <a:r>
              <a:rPr sz="790" b="0" spc="7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자료: 결과 보고서 Ⅵ.4.3 · Ⅵ.5.1 (투자 우선순위 매트릭스, 출시 vs 관망 판단 기준)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743431" y="1379185"/>
            <a:ext cx="5829154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6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투자 우선순위 매트릭스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410165" y="1683978"/>
            <a:ext cx="1622067" cy="1990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ctr">
              <a:lnSpc>
                <a:spcPts val="1120"/>
              </a:lnSpc>
            </a:pPr>
            <a:r>
              <a:rPr sz="7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즉시 집행 · 집중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137004" y="1683978"/>
            <a:ext cx="1622067" cy="1990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ctr">
              <a:lnSpc>
                <a:spcPts val="1120"/>
              </a:lnSpc>
            </a:pPr>
            <a:r>
              <a:rPr sz="790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조건부 · 순차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9864796" y="1683978"/>
            <a:ext cx="1622067" cy="1990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ctr">
              <a:lnSpc>
                <a:spcPts val="1120"/>
              </a:lnSpc>
            </a:pPr>
            <a:r>
              <a:rPr sz="790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보류 · 대기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829154" y="1968768"/>
            <a:ext cx="476238" cy="48290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20"/>
              </a:lnSpc>
            </a:pPr>
            <a:r>
              <a:rPr sz="790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해당</a:t>
            </a:r>
          </a:p>
          <a:p>
            <a:pPr algn="l">
              <a:lnSpc>
                <a:spcPts val="1120"/>
              </a:lnSpc>
            </a:pPr>
            <a:r>
              <a:rPr sz="790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영역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410165" y="1968768"/>
            <a:ext cx="1622067" cy="48290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20"/>
              </a:lnSpc>
            </a:pPr>
            <a:r>
              <a:rPr sz="7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연금 인출기 솔루션, 연금 라인업·</a:t>
            </a:r>
          </a:p>
          <a:p>
            <a:pPr algn="l">
              <a:lnSpc>
                <a:spcPts val="1120"/>
              </a:lnSpc>
            </a:pPr>
            <a:r>
              <a:rPr sz="7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이전 대응, 적합성·판매 인프라, 만</a:t>
            </a:r>
          </a:p>
          <a:p>
            <a:pPr algn="l">
              <a:lnSpc>
                <a:spcPts val="1120"/>
              </a:lnSpc>
            </a:pPr>
            <a:r>
              <a:rPr sz="7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기매칭 채권 인컴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8137004" y="1968768"/>
            <a:ext cx="1622067" cy="48290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20"/>
              </a:lnSpc>
            </a:pPr>
            <a:r>
              <a:rPr sz="7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간병·요양 결합, 데이터·AI 개인화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9864796" y="1968768"/>
            <a:ext cx="1622067" cy="48290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20"/>
              </a:lnSpc>
            </a:pPr>
            <a:r>
              <a:rPr sz="7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토큰증권·대체자산, 고난도 구조화</a:t>
            </a:r>
          </a:p>
          <a:p>
            <a:pPr algn="l">
              <a:lnSpc>
                <a:spcPts val="1120"/>
              </a:lnSpc>
            </a:pPr>
            <a:r>
              <a:rPr sz="7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상품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829154" y="2537397"/>
            <a:ext cx="476238" cy="340986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20"/>
              </a:lnSpc>
            </a:pPr>
            <a:r>
              <a:rPr sz="790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투자</a:t>
            </a:r>
          </a:p>
          <a:p>
            <a:pPr algn="l">
              <a:lnSpc>
                <a:spcPts val="1120"/>
              </a:lnSpc>
            </a:pPr>
            <a:r>
              <a:rPr sz="790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판단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410165" y="2537397"/>
            <a:ext cx="1622067" cy="340986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20"/>
              </a:lnSpc>
            </a:pPr>
            <a:r>
              <a:rPr sz="7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최우선 집중 투자 / 즉시 집행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137004" y="2537397"/>
            <a:ext cx="1622067" cy="340986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20"/>
              </a:lnSpc>
            </a:pPr>
            <a:r>
              <a:rPr sz="7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단계적·조건부 투자, 순차 투자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9864796" y="2537397"/>
            <a:ext cx="1622067" cy="340986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20"/>
              </a:lnSpc>
            </a:pPr>
            <a:r>
              <a:rPr sz="7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최소 투자로 대기, 진입 보류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829154" y="2965058"/>
            <a:ext cx="476238" cy="340986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20"/>
              </a:lnSpc>
            </a:pPr>
            <a:r>
              <a:rPr sz="790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회수</a:t>
            </a:r>
          </a:p>
          <a:p>
            <a:pPr algn="l">
              <a:lnSpc>
                <a:spcPts val="1120"/>
              </a:lnSpc>
            </a:pPr>
            <a:r>
              <a:rPr sz="790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기간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410165" y="2965058"/>
            <a:ext cx="1622067" cy="340986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20"/>
              </a:lnSpc>
            </a:pPr>
            <a:r>
              <a:rPr sz="7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단기(라인업·인프라·채권) ~ 중기</a:t>
            </a:r>
          </a:p>
          <a:p>
            <a:pPr algn="l">
              <a:lnSpc>
                <a:spcPts val="1120"/>
              </a:lnSpc>
            </a:pPr>
            <a:r>
              <a:rPr sz="7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(인출기)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8137004" y="2965058"/>
            <a:ext cx="1622067" cy="340986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20"/>
              </a:lnSpc>
            </a:pPr>
            <a:r>
              <a:rPr sz="7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장기(간병·요양), 중기(AI)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9864796" y="2965058"/>
            <a:ext cx="1622067" cy="340986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20"/>
              </a:lnSpc>
            </a:pPr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미확정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829154" y="3391768"/>
            <a:ext cx="476238" cy="340986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20"/>
              </a:lnSpc>
            </a:pPr>
            <a:r>
              <a:rPr sz="790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실행</a:t>
            </a:r>
          </a:p>
          <a:p>
            <a:pPr algn="l">
              <a:lnSpc>
                <a:spcPts val="1120"/>
              </a:lnSpc>
            </a:pPr>
            <a:r>
              <a:rPr sz="790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난이도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410165" y="3391768"/>
            <a:ext cx="1622067" cy="340986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20"/>
              </a:lnSpc>
            </a:pPr>
            <a:r>
              <a:rPr sz="7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낮음 ~ 높음(인출기)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8137004" y="3391768"/>
            <a:ext cx="1622067" cy="340986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20"/>
              </a:lnSpc>
            </a:pPr>
            <a:r>
              <a:rPr sz="7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높음(간병·요양), 중간(AI)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9864796" y="3391768"/>
            <a:ext cx="1622067" cy="340986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20"/>
              </a:lnSpc>
            </a:pPr>
            <a:r>
              <a:rPr sz="79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높음 / 중간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743431" y="4424252"/>
            <a:ext cx="5829154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6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출시 vs 관망 판정 5문항 — 하나라도 부정이면 재설계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14337" y="6438739"/>
            <a:ext cx="380990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19" b="0">
                <a:solidFill>
                  <a:srgbClr val="5A6B85"/>
                </a:solidFill>
                <a:latin typeface="맑은 고딕"/>
                <a:ea typeface="맑은 고딕"/>
                <a:cs typeface="맑은 고딕"/>
              </a:rPr>
              <a:t>금융산업 신상품 전략 보고서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10286743" y="6438739"/>
            <a:ext cx="139061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19" b="1">
                <a:solidFill>
                  <a:srgbClr val="8A9BB5"/>
                </a:solidFill>
                <a:latin typeface="맑은 고딕"/>
                <a:ea typeface="맑은 고딕"/>
                <a:cs typeface="맑은 고딕"/>
              </a:rPr>
              <a:t>16 / 18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4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632844" cy="28574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632844" y="0"/>
            <a:ext cx="7558851" cy="28574"/>
          </a:xfrm>
          <a:prstGeom prst="rect">
            <a:avLst/>
          </a:prstGeom>
          <a:solidFill>
            <a:srgbClr val="22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95288" y="409565"/>
            <a:ext cx="152396" cy="19050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Rectangle 5"/>
          <p:cNvSpPr/>
          <p:nvPr/>
        </p:nvSpPr>
        <p:spPr>
          <a:xfrm>
            <a:off x="495288" y="1050581"/>
            <a:ext cx="11201120" cy="9525"/>
          </a:xfrm>
          <a:prstGeom prst="rect">
            <a:avLst/>
          </a:prstGeom>
          <a:solidFill>
            <a:srgbClr val="2331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495288" y="1307750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Rectangle 7"/>
          <p:cNvSpPr/>
          <p:nvPr/>
        </p:nvSpPr>
        <p:spPr>
          <a:xfrm>
            <a:off x="495288" y="2062111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Rectangle 8"/>
          <p:cNvSpPr/>
          <p:nvPr/>
        </p:nvSpPr>
        <p:spPr>
          <a:xfrm>
            <a:off x="495288" y="2816472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Rectangle 9"/>
          <p:cNvSpPr/>
          <p:nvPr/>
        </p:nvSpPr>
        <p:spPr>
          <a:xfrm>
            <a:off x="495288" y="3356526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ectangle 10"/>
          <p:cNvSpPr/>
          <p:nvPr/>
        </p:nvSpPr>
        <p:spPr>
          <a:xfrm>
            <a:off x="495288" y="3897532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ounded Rectangle 11"/>
          <p:cNvSpPr/>
          <p:nvPr/>
        </p:nvSpPr>
        <p:spPr>
          <a:xfrm>
            <a:off x="5562461" y="1231552"/>
            <a:ext cx="6133947" cy="4921444"/>
          </a:xfrm>
          <a:prstGeom prst="roundRect">
            <a:avLst>
              <a:gd name="adj" fmla="val 1242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Rectangle 12"/>
          <p:cNvSpPr/>
          <p:nvPr/>
        </p:nvSpPr>
        <p:spPr>
          <a:xfrm>
            <a:off x="6981650" y="1793513"/>
            <a:ext cx="4533787" cy="161921"/>
          </a:xfrm>
          <a:prstGeom prst="rect">
            <a:avLst/>
          </a:prstGeom>
          <a:solidFill>
            <a:srgbClr val="10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Rectangle 13"/>
          <p:cNvSpPr/>
          <p:nvPr/>
        </p:nvSpPr>
        <p:spPr>
          <a:xfrm>
            <a:off x="6981650" y="1793513"/>
            <a:ext cx="906757" cy="161921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Rectangle 14"/>
          <p:cNvSpPr/>
          <p:nvPr/>
        </p:nvSpPr>
        <p:spPr>
          <a:xfrm>
            <a:off x="6981650" y="2003057"/>
            <a:ext cx="4533787" cy="161921"/>
          </a:xfrm>
          <a:prstGeom prst="rect">
            <a:avLst/>
          </a:prstGeom>
          <a:solidFill>
            <a:srgbClr val="10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Rectangle 15"/>
          <p:cNvSpPr/>
          <p:nvPr/>
        </p:nvSpPr>
        <p:spPr>
          <a:xfrm>
            <a:off x="6981650" y="2003057"/>
            <a:ext cx="906757" cy="161921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Rectangle 16"/>
          <p:cNvSpPr/>
          <p:nvPr/>
        </p:nvSpPr>
        <p:spPr>
          <a:xfrm>
            <a:off x="6981650" y="2212602"/>
            <a:ext cx="4533787" cy="161921"/>
          </a:xfrm>
          <a:prstGeom prst="rect">
            <a:avLst/>
          </a:prstGeom>
          <a:solidFill>
            <a:srgbClr val="10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Rectangle 17"/>
          <p:cNvSpPr/>
          <p:nvPr/>
        </p:nvSpPr>
        <p:spPr>
          <a:xfrm>
            <a:off x="6981650" y="2212602"/>
            <a:ext cx="906757" cy="161921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Rectangle 18"/>
          <p:cNvSpPr/>
          <p:nvPr/>
        </p:nvSpPr>
        <p:spPr>
          <a:xfrm>
            <a:off x="6981650" y="2422147"/>
            <a:ext cx="4533787" cy="161921"/>
          </a:xfrm>
          <a:prstGeom prst="rect">
            <a:avLst/>
          </a:prstGeom>
          <a:solidFill>
            <a:srgbClr val="10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Rectangle 19"/>
          <p:cNvSpPr/>
          <p:nvPr/>
        </p:nvSpPr>
        <p:spPr>
          <a:xfrm>
            <a:off x="6981650" y="2422147"/>
            <a:ext cx="906757" cy="161921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1" name="Rectangle 20"/>
          <p:cNvSpPr/>
          <p:nvPr/>
        </p:nvSpPr>
        <p:spPr>
          <a:xfrm>
            <a:off x="6981650" y="2631692"/>
            <a:ext cx="4533787" cy="161921"/>
          </a:xfrm>
          <a:prstGeom prst="rect">
            <a:avLst/>
          </a:prstGeom>
          <a:solidFill>
            <a:srgbClr val="10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2" name="Rectangle 21"/>
          <p:cNvSpPr/>
          <p:nvPr/>
        </p:nvSpPr>
        <p:spPr>
          <a:xfrm>
            <a:off x="7888408" y="2631692"/>
            <a:ext cx="1813515" cy="161921"/>
          </a:xfrm>
          <a:prstGeom prst="rect">
            <a:avLst/>
          </a:prstGeom>
          <a:solidFill>
            <a:srgbClr val="4A5A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3" name="Rectangle 22"/>
          <p:cNvSpPr/>
          <p:nvPr/>
        </p:nvSpPr>
        <p:spPr>
          <a:xfrm>
            <a:off x="6981650" y="2841236"/>
            <a:ext cx="4533787" cy="161921"/>
          </a:xfrm>
          <a:prstGeom prst="rect">
            <a:avLst/>
          </a:prstGeom>
          <a:solidFill>
            <a:srgbClr val="10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4" name="Rectangle 23"/>
          <p:cNvSpPr/>
          <p:nvPr/>
        </p:nvSpPr>
        <p:spPr>
          <a:xfrm>
            <a:off x="7888408" y="2841236"/>
            <a:ext cx="1813515" cy="161921"/>
          </a:xfrm>
          <a:prstGeom prst="rect">
            <a:avLst/>
          </a:prstGeom>
          <a:solidFill>
            <a:srgbClr val="4A5A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Rectangle 24"/>
          <p:cNvSpPr/>
          <p:nvPr/>
        </p:nvSpPr>
        <p:spPr>
          <a:xfrm>
            <a:off x="6981650" y="3050781"/>
            <a:ext cx="4533787" cy="161921"/>
          </a:xfrm>
          <a:prstGeom prst="rect">
            <a:avLst/>
          </a:prstGeom>
          <a:solidFill>
            <a:srgbClr val="10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Rectangle 25"/>
          <p:cNvSpPr/>
          <p:nvPr/>
        </p:nvSpPr>
        <p:spPr>
          <a:xfrm>
            <a:off x="7888408" y="3050781"/>
            <a:ext cx="1813515" cy="161921"/>
          </a:xfrm>
          <a:prstGeom prst="rect">
            <a:avLst/>
          </a:prstGeom>
          <a:solidFill>
            <a:srgbClr val="4A5A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Rectangle 26"/>
          <p:cNvSpPr/>
          <p:nvPr/>
        </p:nvSpPr>
        <p:spPr>
          <a:xfrm>
            <a:off x="6981650" y="3260326"/>
            <a:ext cx="4533787" cy="161921"/>
          </a:xfrm>
          <a:prstGeom prst="rect">
            <a:avLst/>
          </a:prstGeom>
          <a:solidFill>
            <a:srgbClr val="10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Rectangle 27"/>
          <p:cNvSpPr/>
          <p:nvPr/>
        </p:nvSpPr>
        <p:spPr>
          <a:xfrm>
            <a:off x="9701922" y="3260326"/>
            <a:ext cx="1813515" cy="161921"/>
          </a:xfrm>
          <a:prstGeom prst="rect">
            <a:avLst/>
          </a:prstGeom>
          <a:solidFill>
            <a:srgbClr val="3B4A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Rectangle 28"/>
          <p:cNvSpPr/>
          <p:nvPr/>
        </p:nvSpPr>
        <p:spPr>
          <a:xfrm>
            <a:off x="6981650" y="3469871"/>
            <a:ext cx="4533787" cy="161921"/>
          </a:xfrm>
          <a:prstGeom prst="rect">
            <a:avLst/>
          </a:prstGeom>
          <a:solidFill>
            <a:srgbClr val="10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Rectangle 29"/>
          <p:cNvSpPr/>
          <p:nvPr/>
        </p:nvSpPr>
        <p:spPr>
          <a:xfrm>
            <a:off x="9701922" y="3469871"/>
            <a:ext cx="1813515" cy="161921"/>
          </a:xfrm>
          <a:prstGeom prst="rect">
            <a:avLst/>
          </a:prstGeom>
          <a:solidFill>
            <a:srgbClr val="2E3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graphicFrame>
        <p:nvGraphicFramePr>
          <p:cNvPr id="31" name="Table 30"/>
          <p:cNvGraphicFramePr>
            <a:graphicFrameLocks noGrp="1"/>
          </p:cNvGraphicFramePr>
          <p:nvPr/>
        </p:nvGraphicFramePr>
        <p:xfrm>
          <a:off x="5743431" y="4479495"/>
          <a:ext cx="5772005" cy="1530628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533387"/>
                <a:gridCol w="3997542"/>
                <a:gridCol w="1241076"/>
              </a:tblGrid>
              <a:tr h="382657"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단계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핵심 KPI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최대 리스크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</a:tr>
              <a:tr h="382657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단기 1년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인컴 잔고 유지율·재원 공시율, 연금 잔고 순증, 민원율·녹취 이행률, 계좌당 잔고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단기 판매량 감소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82657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중기 3년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인출형 계좌 수·5년 유지율, 자산 점유율·근거 재현율, 신담보 CSM·손해율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가정 오류, 인출 분쟁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82657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장기 5년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고객당 자산 점유율, 계열 교차 보유율, 비이자수익 비중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플랫폼 투자 회수 지연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</a:tbl>
          </a:graphicData>
        </a:graphic>
      </p:graphicFrame>
      <p:sp>
        <p:nvSpPr>
          <p:cNvPr id="32" name="TextBox 31"/>
          <p:cNvSpPr txBox="1"/>
          <p:nvPr/>
        </p:nvSpPr>
        <p:spPr>
          <a:xfrm>
            <a:off x="742931" y="328604"/>
            <a:ext cx="1599207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179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PART 05 · 실행 로드맵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95288" y="576248"/>
            <a:ext cx="11258268" cy="38384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570"/>
              </a:lnSpc>
            </a:pPr>
            <a:r>
              <a:rPr sz="195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1년은 </a:t>
            </a:r>
            <a:r>
              <a:rPr sz="1950" b="1" spc="-30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취급 범위 회복</a:t>
            </a:r>
            <a:r>
              <a:rPr sz="195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, 3년은 인출기 상품화, 5년은 자산관리 플랫폼 전환이다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47684" y="1217265"/>
            <a:ext cx="4724282" cy="69721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1년차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 — 인컴 라인의 분배 재원 전수 점검(1Q) → 재원 공시·원금 훼손 시나리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오 문구 표준화(2Q) → 만기매칭형 채권 라인 출시(3~4Q). 판매 목표는 판매량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이 아니라 </a:t>
            </a:r>
            <a:r>
              <a:rPr sz="105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잔고 유지 기간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으로 대체함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47684" y="1971626"/>
            <a:ext cx="4724282" cy="69721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1년차 병행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 — 실물이전 방어·유치(이탈군 사전 접촉, 신청·서류·상담 경로 단일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화, 디폴트 상품 재구성)와 적합성 체계 정비(기준 명문화 → 채널 표준화 → 승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인 관문 추가)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7684" y="2725987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3년차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 — 계열 공동 TF와 인출 시뮬레이션 엔진 확보(1년차) → 자문·일임 결합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형 파일럿의 채널 한정 운영(2년차) → 전 채널 확대(3년차)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47684" y="3266041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3년차 병행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 — 추천 근거 로그 → 부적합 상품 사전 차단 → 사람 상담 에스컬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레이션 확보 후에 개인화 확대. </a:t>
            </a: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순서를 뒤집으면 효율보다 배상 비용이 커짐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47684" y="3807047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5년차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 — 계열 앱 통합 → 마이데이터 통합 진단 → 목표 기반 자산배분 → 인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출기 관리까지 연결. 토큰증권은 준비하되 손익 계획에는 반영하지 않음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95288" y="4414727"/>
            <a:ext cx="4876678" cy="206687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00"/>
              </a:lnSpc>
            </a:pPr>
            <a:r>
              <a:rPr sz="790" b="0" spc="7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자료: 결과 보고서 Ⅵ.1 ~ Ⅵ.4 (단기·중기·장기 로드맵 및 조직·투자 전략)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743431" y="1379185"/>
            <a:ext cx="5829154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6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상품 전략 로드맵 (연차)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981650" y="1607780"/>
            <a:ext cx="933427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ctr">
              <a:lnSpc>
                <a:spcPts val="1010"/>
              </a:lnSpc>
            </a:pPr>
            <a:r>
              <a:rPr sz="75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단기 1년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934127" y="1607780"/>
            <a:ext cx="1809705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ctr">
              <a:lnSpc>
                <a:spcPts val="1010"/>
              </a:lnSpc>
            </a:pPr>
            <a:r>
              <a:rPr sz="75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중기 3년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762881" y="1607780"/>
            <a:ext cx="1809705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ctr">
              <a:lnSpc>
                <a:spcPts val="1010"/>
              </a:lnSpc>
            </a:pPr>
            <a:r>
              <a:rPr sz="75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장기 5년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743431" y="1798275"/>
            <a:ext cx="1219170" cy="18192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980"/>
              </a:lnSpc>
            </a:pPr>
            <a:r>
              <a:rPr sz="790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인컴 라인 재정비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048324" y="1779225"/>
            <a:ext cx="830559" cy="2190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960"/>
              </a:lnSpc>
            </a:pPr>
            <a:r>
              <a:rPr sz="710" b="1">
                <a:solidFill>
                  <a:srgbClr val="0C1424"/>
                </a:solidFill>
                <a:latin typeface="맑은 고딕"/>
                <a:ea typeface="맑은 고딕"/>
                <a:cs typeface="맑은 고딕"/>
              </a:rPr>
              <a:t>점검→공시→만기매칭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743431" y="2007820"/>
            <a:ext cx="1219170" cy="18192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980"/>
              </a:lnSpc>
            </a:pPr>
            <a:r>
              <a:rPr sz="790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연금 실물이전 대응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048324" y="1988770"/>
            <a:ext cx="830559" cy="2190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960"/>
              </a:lnSpc>
            </a:pPr>
            <a:r>
              <a:rPr sz="710" b="1">
                <a:solidFill>
                  <a:srgbClr val="0C1424"/>
                </a:solidFill>
                <a:latin typeface="맑은 고딕"/>
                <a:ea typeface="맑은 고딕"/>
                <a:cs typeface="맑은 고딕"/>
              </a:rPr>
              <a:t>접촉→절차 단일화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743431" y="2217365"/>
            <a:ext cx="1219170" cy="18192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980"/>
              </a:lnSpc>
            </a:pPr>
            <a:r>
              <a:rPr sz="790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적합성 체계 정비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048324" y="2198315"/>
            <a:ext cx="830559" cy="2190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960"/>
              </a:lnSpc>
            </a:pPr>
            <a:r>
              <a:rPr sz="710" b="1">
                <a:solidFill>
                  <a:srgbClr val="0C1424"/>
                </a:solidFill>
                <a:latin typeface="맑은 고딕"/>
                <a:ea typeface="맑은 고딕"/>
                <a:cs typeface="맑은 고딕"/>
              </a:rPr>
              <a:t>명문화→승인 관문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743431" y="2426909"/>
            <a:ext cx="1219170" cy="18192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980"/>
              </a:lnSpc>
            </a:pPr>
            <a:r>
              <a:rPr sz="790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계좌 기반 획득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048324" y="2407860"/>
            <a:ext cx="830559" cy="2190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960"/>
              </a:lnSpc>
            </a:pPr>
            <a:r>
              <a:rPr sz="710" b="1">
                <a:solidFill>
                  <a:srgbClr val="0C1424"/>
                </a:solidFill>
                <a:latin typeface="맑은 고딕"/>
                <a:ea typeface="맑은 고딕"/>
                <a:cs typeface="맑은 고딕"/>
              </a:rPr>
              <a:t>ISA·연금 유치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743431" y="2636454"/>
            <a:ext cx="1219170" cy="18192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980"/>
              </a:lnSpc>
            </a:pPr>
            <a:r>
              <a:rPr sz="790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연금 인출기 상품 개발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955081" y="2617405"/>
            <a:ext cx="1737317" cy="2190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960"/>
              </a:lnSpc>
            </a:pPr>
            <a:r>
              <a:rPr sz="710" b="1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계열 TF→한정 파일럿→전 채널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743431" y="2845999"/>
            <a:ext cx="1219170" cy="18192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980"/>
              </a:lnSpc>
            </a:pPr>
            <a:r>
              <a:rPr sz="790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데이터·AI 개인화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955081" y="2826949"/>
            <a:ext cx="1737317" cy="2190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960"/>
              </a:lnSpc>
            </a:pPr>
            <a:r>
              <a:rPr sz="710" b="1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로그·차단→에스컬레이션→개인화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5743431" y="3055544"/>
            <a:ext cx="1219170" cy="18192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980"/>
              </a:lnSpc>
            </a:pPr>
            <a:r>
              <a:rPr sz="790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초고령 상품군 확장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7955081" y="3036494"/>
            <a:ext cx="1737317" cy="2190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960"/>
              </a:lnSpc>
            </a:pPr>
            <a:r>
              <a:rPr sz="710" b="1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담보 개방→심사→서비스 제휴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743431" y="3265088"/>
            <a:ext cx="1219170" cy="18192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980"/>
              </a:lnSpc>
            </a:pPr>
            <a:r>
              <a:rPr sz="790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자산관리 플랫폼 전환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9768596" y="3246039"/>
            <a:ext cx="1737317" cy="2190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960"/>
              </a:lnSpc>
            </a:pPr>
            <a:r>
              <a:rPr sz="710" b="1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계열 앱 통합→인출기 관리 연결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743431" y="3474633"/>
            <a:ext cx="1219170" cy="18192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980"/>
              </a:lnSpc>
            </a:pPr>
            <a:r>
              <a:rPr sz="790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토큰증권·대체자산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9768596" y="3455584"/>
            <a:ext cx="1737317" cy="2190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960"/>
              </a:lnSpc>
            </a:pPr>
            <a:r>
              <a:rPr sz="710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신탁·수익증권 부분 구현→대기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981650" y="3760376"/>
            <a:ext cx="963906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1년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7888408" y="3760376"/>
            <a:ext cx="1870663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3년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9701922" y="3760376"/>
            <a:ext cx="1870663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lnSpc>
                <a:spcPts val="1010"/>
              </a:lnSpc>
            </a:pPr>
            <a:r>
              <a:rPr sz="75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5년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743431" y="4246139"/>
            <a:ext cx="5829154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6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단계별 핵심 KPI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14337" y="6438739"/>
            <a:ext cx="380990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19" b="0">
                <a:solidFill>
                  <a:srgbClr val="5A6B85"/>
                </a:solidFill>
                <a:latin typeface="맑은 고딕"/>
                <a:ea typeface="맑은 고딕"/>
                <a:cs typeface="맑은 고딕"/>
              </a:rPr>
              <a:t>금융산업 신상품 전략 보고서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10286743" y="6438739"/>
            <a:ext cx="139061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19" b="1">
                <a:solidFill>
                  <a:srgbClr val="8A9BB5"/>
                </a:solidFill>
                <a:latin typeface="맑은 고딕"/>
                <a:ea typeface="맑은 고딕"/>
                <a:cs typeface="맑은 고딕"/>
              </a:rPr>
              <a:t>17 / 18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4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632844" cy="28574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632844" y="0"/>
            <a:ext cx="7558851" cy="28574"/>
          </a:xfrm>
          <a:prstGeom prst="rect">
            <a:avLst/>
          </a:prstGeom>
          <a:solidFill>
            <a:srgbClr val="22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800080" y="1494435"/>
            <a:ext cx="152396" cy="19050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Rounded Rectangle 5"/>
          <p:cNvSpPr/>
          <p:nvPr/>
        </p:nvSpPr>
        <p:spPr>
          <a:xfrm>
            <a:off x="800080" y="2229747"/>
            <a:ext cx="5181470" cy="2314517"/>
          </a:xfrm>
          <a:prstGeom prst="roundRect">
            <a:avLst>
              <a:gd name="adj" fmla="val 1470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ounded Rectangle 6"/>
          <p:cNvSpPr/>
          <p:nvPr/>
        </p:nvSpPr>
        <p:spPr>
          <a:xfrm>
            <a:off x="981050" y="2658361"/>
            <a:ext cx="180970" cy="180970"/>
          </a:xfrm>
          <a:prstGeom prst="roundRect">
            <a:avLst>
              <a:gd name="adj" fmla="val 50000"/>
            </a:avLst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Rounded Rectangle 7"/>
          <p:cNvSpPr/>
          <p:nvPr/>
        </p:nvSpPr>
        <p:spPr>
          <a:xfrm>
            <a:off x="981050" y="3066021"/>
            <a:ext cx="180970" cy="180970"/>
          </a:xfrm>
          <a:prstGeom prst="roundRect">
            <a:avLst>
              <a:gd name="adj" fmla="val 50000"/>
            </a:avLst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Rounded Rectangle 8"/>
          <p:cNvSpPr/>
          <p:nvPr/>
        </p:nvSpPr>
        <p:spPr>
          <a:xfrm>
            <a:off x="981050" y="3473681"/>
            <a:ext cx="180970" cy="180970"/>
          </a:xfrm>
          <a:prstGeom prst="roundRect">
            <a:avLst>
              <a:gd name="adj" fmla="val 50000"/>
            </a:avLst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Rounded Rectangle 9"/>
          <p:cNvSpPr/>
          <p:nvPr/>
        </p:nvSpPr>
        <p:spPr>
          <a:xfrm>
            <a:off x="6210145" y="2229747"/>
            <a:ext cx="5181470" cy="2314517"/>
          </a:xfrm>
          <a:prstGeom prst="roundRect">
            <a:avLst>
              <a:gd name="adj" fmla="val 1470"/>
            </a:avLst>
          </a:prstGeom>
          <a:solidFill>
            <a:srgbClr val="F2A93B">
              <a:alpha val="6000"/>
            </a:srgbClr>
          </a:solidFill>
          <a:ln w="9525">
            <a:solidFill>
              <a:srgbClr val="8A65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ounded Rectangle 10"/>
          <p:cNvSpPr/>
          <p:nvPr/>
        </p:nvSpPr>
        <p:spPr>
          <a:xfrm>
            <a:off x="6391115" y="2658361"/>
            <a:ext cx="180970" cy="180970"/>
          </a:xfrm>
          <a:prstGeom prst="roundRect">
            <a:avLst>
              <a:gd name="adj" fmla="val 50000"/>
            </a:avLst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ounded Rectangle 11"/>
          <p:cNvSpPr/>
          <p:nvPr/>
        </p:nvSpPr>
        <p:spPr>
          <a:xfrm>
            <a:off x="6391115" y="2915530"/>
            <a:ext cx="180970" cy="180970"/>
          </a:xfrm>
          <a:prstGeom prst="roundRect">
            <a:avLst>
              <a:gd name="adj" fmla="val 50000"/>
            </a:avLst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Rounded Rectangle 12"/>
          <p:cNvSpPr/>
          <p:nvPr/>
        </p:nvSpPr>
        <p:spPr>
          <a:xfrm>
            <a:off x="6391115" y="3172698"/>
            <a:ext cx="180970" cy="180970"/>
          </a:xfrm>
          <a:prstGeom prst="roundRect">
            <a:avLst>
              <a:gd name="adj" fmla="val 50000"/>
            </a:avLst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Rectangle 13"/>
          <p:cNvSpPr/>
          <p:nvPr/>
        </p:nvSpPr>
        <p:spPr>
          <a:xfrm>
            <a:off x="800080" y="4734759"/>
            <a:ext cx="10591535" cy="695308"/>
          </a:xfrm>
          <a:prstGeom prst="rect">
            <a:avLst/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Box 14"/>
          <p:cNvSpPr txBox="1"/>
          <p:nvPr/>
        </p:nvSpPr>
        <p:spPr>
          <a:xfrm>
            <a:off x="1047724" y="1413475"/>
            <a:ext cx="708642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179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CLOSING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00080" y="1661118"/>
            <a:ext cx="10648684" cy="421947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870"/>
              </a:lnSpc>
            </a:pPr>
            <a:r>
              <a:rPr sz="2180" b="1" spc="-44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승부처는 </a:t>
            </a:r>
            <a:r>
              <a:rPr sz="2180" b="1" spc="-44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연금 인출기와 초고령 통합 솔루션</a:t>
            </a:r>
            <a:r>
              <a:rPr sz="2180" b="1" spc="-44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이며, 착수 지연 자체가 하나의 선택이다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81050" y="2377381"/>
            <a:ext cx="4876678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120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향후 3~5년 구조적 전망 3축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81050" y="2644074"/>
            <a:ext cx="238119" cy="238119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40"/>
              </a:lnSpc>
            </a:pPr>
            <a:r>
              <a:rPr sz="7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57269" y="2644074"/>
            <a:ext cx="4600460" cy="38861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00"/>
              </a:lnSpc>
            </a:pPr>
            <a:r>
              <a:rPr sz="90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수익 구조가 </a:t>
            </a:r>
            <a:r>
              <a:rPr sz="9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거래에서 잔고로</a:t>
            </a:r>
            <a:r>
              <a:rPr sz="90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 재편 — 퇴직연금 500조원 안팎, ETF 200조원 돌파. 승부는</a:t>
            </a:r>
          </a:p>
          <a:p>
            <a:pPr algn="l">
              <a:lnSpc>
                <a:spcPts val="1300"/>
              </a:lnSpc>
            </a:pPr>
            <a:r>
              <a:rPr sz="90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유치보다 유지에서 갈림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81050" y="3051734"/>
            <a:ext cx="238119" cy="238119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40"/>
              </a:lnSpc>
            </a:pPr>
            <a:r>
              <a:rPr sz="7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57269" y="3051734"/>
            <a:ext cx="4600460" cy="38861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00"/>
              </a:lnSpc>
            </a:pPr>
            <a:r>
              <a:rPr sz="90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경쟁 단위가 상품에서 </a:t>
            </a:r>
            <a:r>
              <a:rPr sz="9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고객의 생애 재무 문제 전체</a:t>
            </a:r>
            <a:r>
              <a:rPr sz="90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로 이동 — 초고령 진입·연금 축적·투자</a:t>
            </a:r>
          </a:p>
          <a:p>
            <a:pPr algn="l">
              <a:lnSpc>
                <a:spcPts val="1300"/>
              </a:lnSpc>
            </a:pPr>
            <a:r>
              <a:rPr sz="90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세계화·접점 이동은 되돌아가지 않음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81050" y="3459393"/>
            <a:ext cx="238119" cy="238119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40"/>
              </a:lnSpc>
            </a:pPr>
            <a:r>
              <a:rPr sz="7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257269" y="3459393"/>
            <a:ext cx="4600460" cy="38861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00"/>
              </a:lnSpc>
            </a:pPr>
            <a:r>
              <a:rPr sz="90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규제가 사후 검토 항목에서 </a:t>
            </a:r>
            <a:r>
              <a:rPr sz="9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사전 설계 변수</a:t>
            </a:r>
            <a:r>
              <a:rPr sz="90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로 격상 — ELS 배상·환급률 규제·5세대 실손</a:t>
            </a:r>
          </a:p>
          <a:p>
            <a:pPr algn="l">
              <a:lnSpc>
                <a:spcPts val="1300"/>
              </a:lnSpc>
            </a:pPr>
            <a:r>
              <a:rPr sz="90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개편이 공통으로 보여준 사실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81050" y="4019449"/>
            <a:ext cx="4876678" cy="40575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40"/>
              </a:lnSpc>
            </a:pPr>
            <a:r>
              <a:rPr sz="86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지킬 원칙 4 — 확정된 제도 위에 설계할 것, 잔고 지향으로 목표를 세울 것, 수익 상품과 유입 상품</a:t>
            </a:r>
          </a:p>
          <a:p>
            <a:pPr algn="l">
              <a:lnSpc>
                <a:spcPts val="1340"/>
              </a:lnSpc>
            </a:pPr>
            <a:r>
              <a:rPr sz="86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의 지표를 분리할 것, 테마 상품에는 청산 기준을 함께 설계할 것.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391115" y="2377381"/>
            <a:ext cx="4876678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120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경영진 의사결정 요청 3 — 이번 분기 내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391115" y="2644074"/>
            <a:ext cx="238119" cy="238119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40"/>
              </a:lnSpc>
            </a:pPr>
            <a:r>
              <a:rPr sz="7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1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67333" y="2644074"/>
            <a:ext cx="4600460" cy="238119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00"/>
              </a:lnSpc>
            </a:pPr>
            <a:r>
              <a:rPr sz="90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연금 인출기 솔루션의 </a:t>
            </a:r>
            <a:r>
              <a:rPr sz="9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계열 공동 추진 승인</a:t>
            </a:r>
            <a:r>
              <a:rPr sz="90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과 투자 총액 상한 확정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391115" y="2901242"/>
            <a:ext cx="238119" cy="238119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40"/>
              </a:lnSpc>
            </a:pPr>
            <a:r>
              <a:rPr sz="7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2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667333" y="2901242"/>
            <a:ext cx="4600460" cy="238119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00"/>
              </a:lnSpc>
            </a:pPr>
            <a:r>
              <a:rPr sz="90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고난도 구조화 상품의 </a:t>
            </a:r>
            <a:r>
              <a:rPr sz="9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취급 재개 시점</a:t>
            </a:r>
            <a:r>
              <a:rPr sz="90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을 적합성 체계 정비 완료와 연동하는 원칙 확정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391115" y="3158411"/>
            <a:ext cx="238119" cy="238119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40"/>
              </a:lnSpc>
            </a:pPr>
            <a:r>
              <a:rPr sz="7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3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67333" y="3158411"/>
            <a:ext cx="4600460" cy="238119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00"/>
              </a:lnSpc>
            </a:pPr>
            <a:r>
              <a:rPr sz="90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요양·헬스케어의 </a:t>
            </a:r>
            <a:r>
              <a:rPr sz="9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자체 구축 대비 제휴 방식</a:t>
            </a:r>
            <a:r>
              <a:rPr sz="90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 채택 여부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391115" y="3567976"/>
            <a:ext cx="4876678" cy="40575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40"/>
              </a:lnSpc>
            </a:pPr>
            <a:r>
              <a:rPr sz="86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실패 경로는 반복적임 — 가정·표기를 공격적으로 잡아 만든 우위는 감독 개입으로 회수되고, 제도</a:t>
            </a:r>
          </a:p>
          <a:p>
            <a:pPr algn="l">
              <a:lnSpc>
                <a:spcPts val="1340"/>
              </a:lnSpc>
            </a:pPr>
            <a:r>
              <a:rPr sz="86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신설을 전제한 상품은 입법 지연으로 대기하며, 건당 단가가 낮은 상품은 채널 원가를 넘지 못함.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19150" y="4853819"/>
            <a:ext cx="10239119" cy="28574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"실물이전으로 연금 자금이 매 분기 이동하고 초고령 진입이 이미 시작된 상황에서, 착수 지연은 그대로 잔고와 선점 기회의 상실로 계산된다."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19150" y="5139561"/>
            <a:ext cx="10239119" cy="2000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10"/>
              </a:lnSpc>
            </a:pPr>
            <a:r>
              <a:rPr sz="819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계열 3사를 보유한 사업자만 인출·보장·신탁을 한 설계로 묶을 수 있고, 아직 선점자가 없음  ·  자료: 결과 보고서 Ⅵ.5.2 · Ⅵ.5.3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14337" y="6438739"/>
            <a:ext cx="380990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19" b="0">
                <a:solidFill>
                  <a:srgbClr val="5A6B85"/>
                </a:solidFill>
                <a:latin typeface="맑은 고딕"/>
                <a:ea typeface="맑은 고딕"/>
                <a:cs typeface="맑은 고딕"/>
              </a:rPr>
              <a:t>금융산업 신상품 전략 보고서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286743" y="6438739"/>
            <a:ext cx="139061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19" b="1">
                <a:solidFill>
                  <a:srgbClr val="8A9BB5"/>
                </a:solidFill>
                <a:latin typeface="맑은 고딕"/>
                <a:ea typeface="맑은 고딕"/>
                <a:cs typeface="맑은 고딕"/>
              </a:rPr>
              <a:t>18 / 18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4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632844" cy="28574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632844" y="0"/>
            <a:ext cx="7558851" cy="28574"/>
          </a:xfrm>
          <a:prstGeom prst="rect">
            <a:avLst/>
          </a:prstGeom>
          <a:solidFill>
            <a:srgbClr val="22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800080" y="1772558"/>
            <a:ext cx="152396" cy="19050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Rounded Rectangle 5"/>
          <p:cNvSpPr/>
          <p:nvPr/>
        </p:nvSpPr>
        <p:spPr>
          <a:xfrm>
            <a:off x="800080" y="2439291"/>
            <a:ext cx="5181470" cy="599108"/>
          </a:xfrm>
          <a:prstGeom prst="roundRect">
            <a:avLst>
              <a:gd name="adj" fmla="val 1102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ounded Rectangle 6"/>
          <p:cNvSpPr/>
          <p:nvPr/>
        </p:nvSpPr>
        <p:spPr>
          <a:xfrm>
            <a:off x="6210145" y="2439291"/>
            <a:ext cx="5181470" cy="599108"/>
          </a:xfrm>
          <a:prstGeom prst="roundRect">
            <a:avLst>
              <a:gd name="adj" fmla="val 1102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Rounded Rectangle 7"/>
          <p:cNvSpPr/>
          <p:nvPr/>
        </p:nvSpPr>
        <p:spPr>
          <a:xfrm>
            <a:off x="800080" y="3144124"/>
            <a:ext cx="5181470" cy="599108"/>
          </a:xfrm>
          <a:prstGeom prst="roundRect">
            <a:avLst>
              <a:gd name="adj" fmla="val 1102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Rounded Rectangle 8"/>
          <p:cNvSpPr/>
          <p:nvPr/>
        </p:nvSpPr>
        <p:spPr>
          <a:xfrm>
            <a:off x="6210145" y="3144124"/>
            <a:ext cx="5181470" cy="599108"/>
          </a:xfrm>
          <a:prstGeom prst="roundRect">
            <a:avLst>
              <a:gd name="adj" fmla="val 1102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Rounded Rectangle 9"/>
          <p:cNvSpPr/>
          <p:nvPr/>
        </p:nvSpPr>
        <p:spPr>
          <a:xfrm>
            <a:off x="800080" y="3848004"/>
            <a:ext cx="5181470" cy="599108"/>
          </a:xfrm>
          <a:prstGeom prst="roundRect">
            <a:avLst>
              <a:gd name="adj" fmla="val 1102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ounded Rectangle 10"/>
          <p:cNvSpPr/>
          <p:nvPr/>
        </p:nvSpPr>
        <p:spPr>
          <a:xfrm>
            <a:off x="6210145" y="3848004"/>
            <a:ext cx="5181470" cy="599108"/>
          </a:xfrm>
          <a:prstGeom prst="roundRect">
            <a:avLst>
              <a:gd name="adj" fmla="val 1102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ounded Rectangle 11"/>
          <p:cNvSpPr/>
          <p:nvPr/>
        </p:nvSpPr>
        <p:spPr>
          <a:xfrm>
            <a:off x="800080" y="4551884"/>
            <a:ext cx="5181470" cy="599108"/>
          </a:xfrm>
          <a:prstGeom prst="roundRect">
            <a:avLst>
              <a:gd name="adj" fmla="val 1102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047724" y="1691598"/>
            <a:ext cx="841989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179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CONTENTS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0080" y="1939241"/>
            <a:ext cx="10648684" cy="46671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sz="2400" b="1" spc="-44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보고 순서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62001" y="2548826"/>
            <a:ext cx="304792" cy="24764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520"/>
              </a:lnSpc>
            </a:pPr>
            <a:r>
              <a:rPr sz="112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01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23942" y="2548826"/>
            <a:ext cx="2852666" cy="22383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20"/>
              </a:lnSpc>
            </a:pPr>
            <a:r>
              <a:rPr sz="101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Executive Summary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23942" y="2754561"/>
            <a:ext cx="2852666" cy="20383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19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세 장으로 보는 결론 — 금리 전환 · 자금 이동 · 판매 리스크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72066" y="2548826"/>
            <a:ext cx="304792" cy="24764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520"/>
              </a:lnSpc>
            </a:pPr>
            <a:r>
              <a:rPr sz="112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02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34007" y="2548826"/>
            <a:ext cx="2173551" cy="22383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20"/>
              </a:lnSpc>
            </a:pPr>
            <a:r>
              <a:rPr sz="101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PART 01 · 거시 환경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734007" y="2754561"/>
            <a:ext cx="2173551" cy="20383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19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예대마진 압박, 해외투자 기준선, 정책 비대칭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62001" y="3253659"/>
            <a:ext cx="304792" cy="24764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520"/>
              </a:lnSpc>
            </a:pPr>
            <a:r>
              <a:rPr sz="112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03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23942" y="3253659"/>
            <a:ext cx="2133547" cy="22383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20"/>
              </a:lnSpc>
            </a:pPr>
            <a:r>
              <a:rPr sz="101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PART 02 · 업권별 전략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23942" y="3458441"/>
            <a:ext cx="2133547" cy="20383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19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은행 · 증권 · 보험 · 빅테크의 수익 구조 재편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372066" y="3253659"/>
            <a:ext cx="304792" cy="24764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520"/>
              </a:lnSpc>
            </a:pPr>
            <a:r>
              <a:rPr sz="112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04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34007" y="3253659"/>
            <a:ext cx="2204030" cy="22383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20"/>
              </a:lnSpc>
            </a:pPr>
            <a:r>
              <a:rPr sz="101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PART 03 · 신상품 분석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734007" y="3458441"/>
            <a:ext cx="2204030" cy="20383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19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인컴 과열과 수요 공백 — 어디가 비어 있는가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62001" y="3957538"/>
            <a:ext cx="304792" cy="24764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520"/>
              </a:lnSpc>
            </a:pPr>
            <a:r>
              <a:rPr sz="112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05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323942" y="3957538"/>
            <a:ext cx="2381190" cy="22383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20"/>
              </a:lnSpc>
            </a:pPr>
            <a:r>
              <a:rPr sz="101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PART 04 · 전략 제언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323942" y="4162321"/>
            <a:ext cx="2381190" cy="20383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19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4축 매력도 평가 Top 5와 투자 우선순위 매트릭스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372066" y="3957538"/>
            <a:ext cx="304792" cy="24764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520"/>
              </a:lnSpc>
            </a:pPr>
            <a:r>
              <a:rPr sz="112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06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734007" y="3957538"/>
            <a:ext cx="1514437" cy="22383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20"/>
              </a:lnSpc>
            </a:pPr>
            <a:r>
              <a:rPr sz="101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PART 05 · 실행 로드맵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734007" y="4162321"/>
            <a:ext cx="1514437" cy="20383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19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단기 1년 / 중기 3년 / 장기 5년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62001" y="4661418"/>
            <a:ext cx="304792" cy="24764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520"/>
              </a:lnSpc>
            </a:pPr>
            <a:r>
              <a:rPr sz="112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07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323942" y="4661418"/>
            <a:ext cx="2222127" cy="22383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20"/>
              </a:lnSpc>
            </a:pPr>
            <a:r>
              <a:rPr sz="101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마무리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323942" y="4867153"/>
            <a:ext cx="2222127" cy="20383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19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구조적 전망 3축과 경영진 의사결정 요청 사항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14337" y="6438739"/>
            <a:ext cx="380990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19" b="0">
                <a:solidFill>
                  <a:srgbClr val="5A6B85"/>
                </a:solidFill>
                <a:latin typeface="맑은 고딕"/>
                <a:ea typeface="맑은 고딕"/>
                <a:cs typeface="맑은 고딕"/>
              </a:rPr>
              <a:t>금융산업 신상품 전략 보고서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286743" y="6438739"/>
            <a:ext cx="139061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19" b="1">
                <a:solidFill>
                  <a:srgbClr val="8A9BB5"/>
                </a:solidFill>
                <a:latin typeface="맑은 고딕"/>
                <a:ea typeface="맑은 고딕"/>
                <a:cs typeface="맑은 고딕"/>
              </a:rPr>
              <a:t>2 / 18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4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632844" cy="28574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632844" y="0"/>
            <a:ext cx="7558851" cy="28574"/>
          </a:xfrm>
          <a:prstGeom prst="rect">
            <a:avLst/>
          </a:prstGeom>
          <a:solidFill>
            <a:srgbClr val="22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95288" y="409565"/>
            <a:ext cx="152396" cy="19050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Rectangle 5"/>
          <p:cNvSpPr/>
          <p:nvPr/>
        </p:nvSpPr>
        <p:spPr>
          <a:xfrm>
            <a:off x="495288" y="1050581"/>
            <a:ext cx="11201120" cy="9525"/>
          </a:xfrm>
          <a:prstGeom prst="rect">
            <a:avLst/>
          </a:prstGeom>
          <a:solidFill>
            <a:srgbClr val="2331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495288" y="1307750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Rectangle 7"/>
          <p:cNvSpPr/>
          <p:nvPr/>
        </p:nvSpPr>
        <p:spPr>
          <a:xfrm>
            <a:off x="495288" y="2062111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Rectangle 8"/>
          <p:cNvSpPr/>
          <p:nvPr/>
        </p:nvSpPr>
        <p:spPr>
          <a:xfrm>
            <a:off x="495288" y="2603117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Rectangle 9"/>
          <p:cNvSpPr/>
          <p:nvPr/>
        </p:nvSpPr>
        <p:spPr>
          <a:xfrm>
            <a:off x="495288" y="2930769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ectangle 10"/>
          <p:cNvSpPr/>
          <p:nvPr/>
        </p:nvSpPr>
        <p:spPr>
          <a:xfrm>
            <a:off x="495288" y="5241476"/>
            <a:ext cx="4819529" cy="581010"/>
          </a:xfrm>
          <a:prstGeom prst="rect">
            <a:avLst/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ounded Rectangle 11"/>
          <p:cNvSpPr/>
          <p:nvPr/>
        </p:nvSpPr>
        <p:spPr>
          <a:xfrm>
            <a:off x="5562461" y="1231552"/>
            <a:ext cx="6133947" cy="4921444"/>
          </a:xfrm>
          <a:prstGeom prst="roundRect">
            <a:avLst>
              <a:gd name="adj" fmla="val 1242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Rounded Rectangle 12"/>
          <p:cNvSpPr/>
          <p:nvPr/>
        </p:nvSpPr>
        <p:spPr>
          <a:xfrm>
            <a:off x="5743431" y="1393473"/>
            <a:ext cx="2843141" cy="694355"/>
          </a:xfrm>
          <a:prstGeom prst="roundRect">
            <a:avLst>
              <a:gd name="adj" fmla="val 2010"/>
            </a:avLst>
          </a:prstGeom>
          <a:solidFill>
            <a:srgbClr val="16223A"/>
          </a:solidFill>
          <a:ln w="9525">
            <a:solidFill>
              <a:srgbClr val="23314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Rounded Rectangle 13"/>
          <p:cNvSpPr/>
          <p:nvPr/>
        </p:nvSpPr>
        <p:spPr>
          <a:xfrm>
            <a:off x="8672296" y="1393473"/>
            <a:ext cx="2843141" cy="694355"/>
          </a:xfrm>
          <a:prstGeom prst="roundRect">
            <a:avLst>
              <a:gd name="adj" fmla="val 2010"/>
            </a:avLst>
          </a:prstGeom>
          <a:solidFill>
            <a:srgbClr val="16223A"/>
          </a:solidFill>
          <a:ln w="9525">
            <a:solidFill>
              <a:srgbClr val="23314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Rectangle 14"/>
          <p:cNvSpPr/>
          <p:nvPr/>
        </p:nvSpPr>
        <p:spPr>
          <a:xfrm>
            <a:off x="5743431" y="4464256"/>
            <a:ext cx="104772" cy="104772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Rectangle 15"/>
          <p:cNvSpPr/>
          <p:nvPr/>
        </p:nvSpPr>
        <p:spPr>
          <a:xfrm>
            <a:off x="6934979" y="4464256"/>
            <a:ext cx="104772" cy="104772"/>
          </a:xfrm>
          <a:prstGeom prst="rect">
            <a:avLst/>
          </a:prstGeom>
          <a:solidFill>
            <a:srgbClr val="6B7B9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cxnSp>
        <p:nvCxnSpPr>
          <p:cNvPr id="17" name="Connector 16"/>
          <p:cNvCxnSpPr/>
          <p:nvPr/>
        </p:nvCxnSpPr>
        <p:spPr>
          <a:xfrm>
            <a:off x="6961648" y="2705985"/>
            <a:ext cx="3665129" cy="0"/>
          </a:xfrm>
          <a:prstGeom prst="line">
            <a:avLst/>
          </a:prstGeom>
          <a:ln w="9525">
            <a:solidFill>
              <a:srgbClr val="1A24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6961648" y="3037447"/>
            <a:ext cx="3665129" cy="0"/>
          </a:xfrm>
          <a:prstGeom prst="line">
            <a:avLst/>
          </a:prstGeom>
          <a:ln w="9525">
            <a:solidFill>
              <a:srgbClr val="1A24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6961648" y="3369861"/>
            <a:ext cx="3665129" cy="0"/>
          </a:xfrm>
          <a:prstGeom prst="line">
            <a:avLst/>
          </a:prstGeom>
          <a:ln w="9525">
            <a:solidFill>
              <a:srgbClr val="1A24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6961648" y="3702275"/>
            <a:ext cx="3665129" cy="0"/>
          </a:xfrm>
          <a:prstGeom prst="line">
            <a:avLst/>
          </a:prstGeom>
          <a:ln w="9525">
            <a:solidFill>
              <a:srgbClr val="1A24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6961648" y="4034689"/>
            <a:ext cx="3665129" cy="0"/>
          </a:xfrm>
          <a:prstGeom prst="line">
            <a:avLst/>
          </a:prstGeom>
          <a:ln w="14287">
            <a:solidFill>
              <a:srgbClr val="3B4A6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7217864" y="2668838"/>
            <a:ext cx="73341" cy="73341"/>
          </a:xfrm>
          <a:prstGeom prst="ellipse">
            <a:avLst/>
          </a:prstGeom>
          <a:solidFill>
            <a:srgbClr val="6B7B9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8821834" y="3333667"/>
            <a:ext cx="73341" cy="73341"/>
          </a:xfrm>
          <a:prstGeom prst="ellipse">
            <a:avLst/>
          </a:prstGeom>
          <a:solidFill>
            <a:srgbClr val="6B7B9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0334366" y="3997542"/>
            <a:ext cx="73341" cy="73341"/>
          </a:xfrm>
          <a:prstGeom prst="ellipse">
            <a:avLst/>
          </a:prstGeom>
          <a:solidFill>
            <a:srgbClr val="6B7B9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7214055" y="2996490"/>
            <a:ext cx="82865" cy="82865"/>
          </a:xfrm>
          <a:prstGeom prst="ellipse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496087" y="3163173"/>
            <a:ext cx="82865" cy="82865"/>
          </a:xfrm>
          <a:prstGeom prst="ellipse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9138056" y="3328904"/>
            <a:ext cx="82865" cy="82865"/>
          </a:xfrm>
          <a:prstGeom prst="ellipse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10329604" y="3661318"/>
            <a:ext cx="82865" cy="82865"/>
          </a:xfrm>
          <a:prstGeom prst="ellipse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9" name="Connector 28"/>
          <p:cNvCxnSpPr/>
          <p:nvPr/>
        </p:nvCxnSpPr>
        <p:spPr>
          <a:xfrm>
            <a:off x="7896027" y="2906957"/>
            <a:ext cx="568629" cy="0"/>
          </a:xfrm>
          <a:prstGeom prst="line">
            <a:avLst/>
          </a:prstGeom>
          <a:ln w="9525">
            <a:solidFill>
              <a:srgbClr val="C4831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 29"/>
          <p:cNvCxnSpPr/>
          <p:nvPr/>
        </p:nvCxnSpPr>
        <p:spPr>
          <a:xfrm>
            <a:off x="7255011" y="2705985"/>
            <a:ext cx="1603970" cy="663876"/>
          </a:xfrm>
          <a:prstGeom prst="line">
            <a:avLst/>
          </a:prstGeom>
          <a:ln w="19050">
            <a:solidFill>
              <a:srgbClr val="6B7B9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8858981" y="3369861"/>
            <a:ext cx="1511580" cy="664828"/>
          </a:xfrm>
          <a:prstGeom prst="line">
            <a:avLst/>
          </a:prstGeom>
          <a:ln w="19050">
            <a:solidFill>
              <a:srgbClr val="6B7B9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>
            <a:off x="7255011" y="3037447"/>
            <a:ext cx="1282985" cy="0"/>
          </a:xfrm>
          <a:prstGeom prst="line">
            <a:avLst/>
          </a:prstGeom>
          <a:ln w="26669">
            <a:solidFill>
              <a:srgbClr val="F2A93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8537996" y="3037447"/>
            <a:ext cx="0" cy="166683"/>
          </a:xfrm>
          <a:prstGeom prst="line">
            <a:avLst/>
          </a:prstGeom>
          <a:ln w="26669">
            <a:solidFill>
              <a:srgbClr val="F2A93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or 33"/>
          <p:cNvCxnSpPr/>
          <p:nvPr/>
        </p:nvCxnSpPr>
        <p:spPr>
          <a:xfrm>
            <a:off x="8537996" y="3204130"/>
            <a:ext cx="641017" cy="165731"/>
          </a:xfrm>
          <a:prstGeom prst="line">
            <a:avLst/>
          </a:prstGeom>
          <a:ln w="26669">
            <a:solidFill>
              <a:srgbClr val="F2A93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34"/>
          <p:cNvCxnSpPr/>
          <p:nvPr/>
        </p:nvCxnSpPr>
        <p:spPr>
          <a:xfrm>
            <a:off x="9179013" y="3369861"/>
            <a:ext cx="1191548" cy="332414"/>
          </a:xfrm>
          <a:prstGeom prst="line">
            <a:avLst/>
          </a:prstGeom>
          <a:ln w="26669">
            <a:solidFill>
              <a:srgbClr val="F2A93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6" name="Table 35"/>
          <p:cNvGraphicFramePr>
            <a:graphicFrameLocks noGrp="1"/>
          </p:cNvGraphicFramePr>
          <p:nvPr/>
        </p:nvGraphicFramePr>
        <p:xfrm>
          <a:off x="5743431" y="4926207"/>
          <a:ext cx="5772006" cy="1083916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800080"/>
                <a:gridCol w="2597403"/>
                <a:gridCol w="2374523"/>
              </a:tblGrid>
              <a:tr h="270979"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지표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3년 변화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우리 회사 손익 영향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</a:tr>
              <a:tr h="270979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기준금리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3.50% → 2.50% 내외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NIM 축소 상시화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270979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정기예금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4%대 → 2%대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금리 소구력 소멸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270979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소비자물가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3%대 → 2% 내외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실질금리 매력 축소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</a:tbl>
          </a:graphicData>
        </a:graphic>
      </p:graphicFrame>
      <p:sp>
        <p:nvSpPr>
          <p:cNvPr id="37" name="TextBox 36"/>
          <p:cNvSpPr txBox="1"/>
          <p:nvPr/>
        </p:nvSpPr>
        <p:spPr>
          <a:xfrm>
            <a:off x="742931" y="328604"/>
            <a:ext cx="2031632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179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EXECUTIVE SUMMARY · 01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95288" y="576248"/>
            <a:ext cx="11258268" cy="38384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570"/>
              </a:lnSpc>
            </a:pPr>
            <a:r>
              <a:rPr sz="195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38개월 만의 인하 전환으로 </a:t>
            </a:r>
            <a:r>
              <a:rPr sz="1950" b="1" spc="-30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금리를 판매 논거로 쓰는 전략</a:t>
            </a:r>
            <a:r>
              <a:rPr sz="195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은 종료됐다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47684" y="1217265"/>
            <a:ext cx="4724282" cy="69721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기준금리는 2023년 1월 </a:t>
            </a: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3.50%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로 인상을 종료한 뒤 약 1년 9개월 동결됐고,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2024년 10월 </a:t>
            </a:r>
            <a:r>
              <a:rPr sz="105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38개월 만에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 3.25%로 인하 전환한 뒤 11월 3.00%, 2025년</a:t>
            </a:r>
          </a:p>
          <a:p>
            <a:pPr algn="l">
              <a:lnSpc>
                <a:spcPts val="1680"/>
              </a:lnSpc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2.50% 내외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까지 하락함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47684" y="1971626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정기예금 금리는 4%대 특판에서 </a:t>
            </a: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2%대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로 내려앉았고, 대환대출 인프라 확대로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대출 자산의 이탈 비용이 소멸함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47684" y="2512632"/>
            <a:ext cx="4724282" cy="27050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소비자물가가 3%대에서 2% 내외로 낮아지며 실질금리 매력도 함께 축소됨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47684" y="2840284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NIM 방어로 손익을 지키는 국면은 끝났으며 </a:t>
            </a:r>
            <a:r>
              <a:rPr sz="105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비이자수익과 잔고 기반 수수료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로 축을 옮겨야 함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47684" y="5331962"/>
            <a:ext cx="4600460" cy="42861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460"/>
              </a:lnSpc>
            </a:pPr>
            <a:r>
              <a:rPr sz="98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의미는 금리 수준이 아니라 금리 기대에 있음. 경쟁축은 이미 "유동성과 결합한 금</a:t>
            </a:r>
          </a:p>
          <a:p>
            <a:pPr algn="l">
              <a:lnSpc>
                <a:spcPts val="1460"/>
              </a:lnSpc>
            </a:pPr>
            <a:r>
              <a:rPr sz="98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리"로 이동했고 금리 소구력은 회복되지 않음.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95288" y="5989170"/>
            <a:ext cx="4876678" cy="206687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00"/>
              </a:lnSpc>
            </a:pPr>
            <a:r>
              <a:rPr sz="790" b="0" spc="7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자료: 결과 보고서 Ⅰ.1.1 · Ⅱ.1.1 · Ⅱ.1.2 (기준금리 · 정기예금 금리 추이)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857728" y="1474433"/>
            <a:ext cx="2671696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0" spc="3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인상 종료 → 인하 전환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857728" y="1636354"/>
            <a:ext cx="2671696" cy="256216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570"/>
              </a:lnSpc>
            </a:pPr>
            <a:r>
              <a:rPr sz="1420" b="1">
                <a:solidFill>
                  <a:srgbClr val="DCE5F2"/>
                </a:solidFill>
                <a:latin typeface="맑은 고딕"/>
                <a:ea typeface="맑은 고딕"/>
                <a:cs typeface="맑은 고딕"/>
              </a:rPr>
              <a:t>38개월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857728" y="1863996"/>
            <a:ext cx="2671696" cy="171446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960"/>
              </a:lnSpc>
            </a:pPr>
            <a:r>
              <a:rPr sz="71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2023.1 3.50% → 2024.10 3.25%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786593" y="1474433"/>
            <a:ext cx="2671696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0" spc="3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기준금리 하락 폭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786593" y="1636354"/>
            <a:ext cx="2671696" cy="256216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570"/>
              </a:lnSpc>
            </a:pPr>
            <a:r>
              <a:rPr sz="142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-1.00%p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786593" y="1863996"/>
            <a:ext cx="2671696" cy="171446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960"/>
              </a:lnSpc>
            </a:pPr>
            <a:r>
              <a:rPr sz="71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3.50% → 2.50% 내외(2025)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743431" y="2187838"/>
            <a:ext cx="5829154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6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기준금리와 정기예금 금리 추이 (연 %)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131089" y="2618357"/>
            <a:ext cx="761981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4.0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131089" y="2948866"/>
            <a:ext cx="761981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3.5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131089" y="3278423"/>
            <a:ext cx="761981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3.0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131089" y="3607980"/>
            <a:ext cx="761981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2.5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131089" y="3947061"/>
            <a:ext cx="761981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2.0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705432" y="2518347"/>
            <a:ext cx="761981" cy="1809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5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%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7383595" y="2545016"/>
            <a:ext cx="1034389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90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예금 4%대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8390363" y="3425104"/>
            <a:ext cx="807700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90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3%대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9966711" y="3837526"/>
            <a:ext cx="807700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90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2%대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863543" y="2828854"/>
            <a:ext cx="787698" cy="20954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6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3.50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7728392" y="3011730"/>
            <a:ext cx="773411" cy="20954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19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3.25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9252354" y="3195558"/>
            <a:ext cx="781030" cy="20954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19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3.00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9979093" y="3497493"/>
            <a:ext cx="787698" cy="20954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6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2.50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7896027" y="2746941"/>
            <a:ext cx="1282033" cy="1809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10" b="0">
                <a:solidFill>
                  <a:srgbClr val="C4831E"/>
                </a:solidFill>
                <a:latin typeface="맑은 고딕"/>
                <a:ea typeface="맑은 고딕"/>
                <a:cs typeface="맑은 고딕"/>
              </a:rPr>
              <a:t>약 1년 9개월 동결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6826397" y="4085170"/>
            <a:ext cx="857229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2023.1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8082713" y="4085170"/>
            <a:ext cx="914377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2024.10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8723729" y="4085170"/>
            <a:ext cx="910567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2024.11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9979093" y="4085170"/>
            <a:ext cx="787698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2025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6779725" y="4222327"/>
            <a:ext cx="950571" cy="1809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1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인상 종료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8062711" y="4222327"/>
            <a:ext cx="950571" cy="1809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1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인하 전환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9990046" y="4222327"/>
            <a:ext cx="761981" cy="1809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1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내외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5905352" y="4435682"/>
            <a:ext cx="953429" cy="19049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기준금리 (한국은행)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7096900" y="4435682"/>
            <a:ext cx="1659213" cy="19049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정기예금 금리대 (연도별 대표 구간)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5743431" y="4692850"/>
            <a:ext cx="5829154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6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금리 사이클이 만든 손익 영향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514337" y="6438739"/>
            <a:ext cx="380990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19" b="0">
                <a:solidFill>
                  <a:srgbClr val="5A6B85"/>
                </a:solidFill>
                <a:latin typeface="맑은 고딕"/>
                <a:ea typeface="맑은 고딕"/>
                <a:cs typeface="맑은 고딕"/>
              </a:rPr>
              <a:t>금융산업 신상품 전략 보고서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10286743" y="6438739"/>
            <a:ext cx="139061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19" b="1">
                <a:solidFill>
                  <a:srgbClr val="8A9BB5"/>
                </a:solidFill>
                <a:latin typeface="맑은 고딕"/>
                <a:ea typeface="맑은 고딕"/>
                <a:cs typeface="맑은 고딕"/>
              </a:rPr>
              <a:t>3 / 18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4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632844" cy="28574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632844" y="0"/>
            <a:ext cx="7558851" cy="28574"/>
          </a:xfrm>
          <a:prstGeom prst="rect">
            <a:avLst/>
          </a:prstGeom>
          <a:solidFill>
            <a:srgbClr val="22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95288" y="409565"/>
            <a:ext cx="152396" cy="19050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Rectangle 5"/>
          <p:cNvSpPr/>
          <p:nvPr/>
        </p:nvSpPr>
        <p:spPr>
          <a:xfrm>
            <a:off x="495288" y="1050581"/>
            <a:ext cx="11201120" cy="9525"/>
          </a:xfrm>
          <a:prstGeom prst="rect">
            <a:avLst/>
          </a:prstGeom>
          <a:solidFill>
            <a:srgbClr val="2331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495288" y="1307750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Rectangle 7"/>
          <p:cNvSpPr/>
          <p:nvPr/>
        </p:nvSpPr>
        <p:spPr>
          <a:xfrm>
            <a:off x="495288" y="1635402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Rectangle 8"/>
          <p:cNvSpPr/>
          <p:nvPr/>
        </p:nvSpPr>
        <p:spPr>
          <a:xfrm>
            <a:off x="495288" y="2176408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Rectangle 9"/>
          <p:cNvSpPr/>
          <p:nvPr/>
        </p:nvSpPr>
        <p:spPr>
          <a:xfrm>
            <a:off x="495288" y="2717415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ectangle 10"/>
          <p:cNvSpPr/>
          <p:nvPr/>
        </p:nvSpPr>
        <p:spPr>
          <a:xfrm>
            <a:off x="495288" y="5241476"/>
            <a:ext cx="4819529" cy="581010"/>
          </a:xfrm>
          <a:prstGeom prst="rect">
            <a:avLst/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ounded Rectangle 11"/>
          <p:cNvSpPr/>
          <p:nvPr/>
        </p:nvSpPr>
        <p:spPr>
          <a:xfrm>
            <a:off x="5562461" y="1231552"/>
            <a:ext cx="6133947" cy="4921444"/>
          </a:xfrm>
          <a:prstGeom prst="roundRect">
            <a:avLst>
              <a:gd name="adj" fmla="val 1242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Rectangle 12"/>
          <p:cNvSpPr/>
          <p:nvPr/>
        </p:nvSpPr>
        <p:spPr>
          <a:xfrm>
            <a:off x="5743431" y="4569981"/>
            <a:ext cx="104772" cy="104772"/>
          </a:xfrm>
          <a:prstGeom prst="rect">
            <a:avLst/>
          </a:prstGeom>
          <a:solidFill>
            <a:srgbClr val="475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Rectangle 13"/>
          <p:cNvSpPr/>
          <p:nvPr/>
        </p:nvSpPr>
        <p:spPr>
          <a:xfrm>
            <a:off x="7025464" y="4569981"/>
            <a:ext cx="104772" cy="104772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cxnSp>
        <p:nvCxnSpPr>
          <p:cNvPr id="15" name="Connector 14"/>
          <p:cNvCxnSpPr/>
          <p:nvPr/>
        </p:nvCxnSpPr>
        <p:spPr>
          <a:xfrm>
            <a:off x="6550179" y="1912572"/>
            <a:ext cx="4599507" cy="0"/>
          </a:xfrm>
          <a:prstGeom prst="line">
            <a:avLst/>
          </a:prstGeom>
          <a:ln w="9525">
            <a:solidFill>
              <a:srgbClr val="1A24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>
            <a:off x="6550179" y="2570733"/>
            <a:ext cx="4599507" cy="0"/>
          </a:xfrm>
          <a:prstGeom prst="line">
            <a:avLst/>
          </a:prstGeom>
          <a:ln w="9525">
            <a:solidFill>
              <a:srgbClr val="1A24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6550179" y="3228894"/>
            <a:ext cx="4599507" cy="0"/>
          </a:xfrm>
          <a:prstGeom prst="line">
            <a:avLst/>
          </a:prstGeom>
          <a:ln w="9525">
            <a:solidFill>
              <a:srgbClr val="1A24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6550179" y="3887055"/>
            <a:ext cx="4599507" cy="0"/>
          </a:xfrm>
          <a:prstGeom prst="line">
            <a:avLst/>
          </a:prstGeom>
          <a:ln w="14287">
            <a:solidFill>
              <a:srgbClr val="3B4A6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6677810" y="3228894"/>
            <a:ext cx="511480" cy="658161"/>
          </a:xfrm>
          <a:prstGeom prst="rect">
            <a:avLst/>
          </a:prstGeom>
          <a:solidFill>
            <a:srgbClr val="475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7281680" y="2221174"/>
            <a:ext cx="511480" cy="1665881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8188438" y="3228894"/>
            <a:ext cx="511480" cy="658161"/>
          </a:xfrm>
          <a:prstGeom prst="rect">
            <a:avLst/>
          </a:prstGeom>
          <a:solidFill>
            <a:srgbClr val="475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8792308" y="2906957"/>
            <a:ext cx="511480" cy="980098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9698112" y="3228894"/>
            <a:ext cx="511480" cy="658161"/>
          </a:xfrm>
          <a:prstGeom prst="rect">
            <a:avLst/>
          </a:prstGeom>
          <a:solidFill>
            <a:srgbClr val="475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10301982" y="2090685"/>
            <a:ext cx="511480" cy="1797323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5743431" y="4926207"/>
          <a:ext cx="5772005" cy="1083916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990575"/>
                <a:gridCol w="1290605"/>
                <a:gridCol w="1609685"/>
                <a:gridCol w="1881140"/>
              </a:tblGrid>
              <a:tr h="270979"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성장축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2022년 말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2025년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성격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</a:tr>
              <a:tr h="270979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ETF 순자산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약 79조원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200조원 돌파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관문 상품, 보수 경쟁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270979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퇴직연금 적립금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약 336조원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500조원 안팎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CAC 대비 LTV 최상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270979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해외주식 보관액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약 550억 달러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1,500억 달러 안팎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비가역, 환리스크 동반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</a:tbl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742931" y="328604"/>
            <a:ext cx="2031632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179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EXECUTIVE SUMMARY · 02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95288" y="576248"/>
            <a:ext cx="11258268" cy="38384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570"/>
              </a:lnSpc>
            </a:pPr>
            <a:r>
              <a:rPr sz="195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자금은 수신에서 투자·연금으로 </a:t>
            </a:r>
            <a:r>
              <a:rPr sz="1950" b="1" spc="-30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이미 이동</a:t>
            </a:r>
            <a:r>
              <a:rPr sz="195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했고, 되돌릴 대상이 아니다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7684" y="1217265"/>
            <a:ext cx="4724282" cy="27050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ETF 순자산총액은 2022년 말 약 </a:t>
            </a: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79조원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에서 2025년 </a:t>
            </a: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200조원 돌파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로 확대됨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7684" y="1544916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퇴직연금 적립금은 약 </a:t>
            </a: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336조원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에서 </a:t>
            </a: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500조원 안팎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(추정), 해외주식 보관금액은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약 </a:t>
            </a: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550억 달러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에서 </a:t>
            </a: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1,500억 달러 안팎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(추정)으로 늘어남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7684" y="2085923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세 성장축 모두 3년 만에 </a:t>
            </a:r>
            <a:r>
              <a:rPr sz="105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1.5~2.5배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 커졌고, 예금은 자금이 잠시 머무는 </a:t>
            </a: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대기</a:t>
            </a:r>
          </a:p>
          <a:p>
            <a:pPr algn="l">
              <a:lnSpc>
                <a:spcPts val="1680"/>
              </a:lnSpc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계좌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가 됨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7684" y="2626929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2024년 부진기에 나간 개인 자금은 2025년 코스피 급반등 이후에도 돌아오지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않음 — 국내 회귀가 아니라 투자 파이 자체의 확대임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7684" y="5331962"/>
            <a:ext cx="4600460" cy="42861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460"/>
              </a:lnSpc>
            </a:pPr>
            <a:r>
              <a:rPr sz="98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과제는 수신 잔고 방어가 아니라 자사 계좌 안에서의 이동 설계임. 국내 자산만으</a:t>
            </a:r>
          </a:p>
          <a:p>
            <a:pPr algn="l">
              <a:lnSpc>
                <a:spcPts val="1460"/>
              </a:lnSpc>
            </a:pPr>
            <a:r>
              <a:rPr sz="98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로 구성한 라인업은 구조적으로 불리함.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95288" y="5989170"/>
            <a:ext cx="4876678" cy="206687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00"/>
              </a:lnSpc>
            </a:pPr>
            <a:r>
              <a:rPr sz="790" b="0" spc="7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자료: 결과 보고서 Ⅰ.1.2 · Ⅱ.2.3 · Ⅳ.3.2 (2025년 수치는 추정치 포함)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743431" y="1379185"/>
            <a:ext cx="5829154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6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3대 성장축의 잔액 증가 (2022년 말 = 100 지수)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684378" y="1806847"/>
            <a:ext cx="773411" cy="22859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300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684378" y="2468818"/>
            <a:ext cx="773411" cy="22859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200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684378" y="3119359"/>
            <a:ext cx="773411" cy="22859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100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695808" y="3781330"/>
            <a:ext cx="761981" cy="22859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178713" y="1676358"/>
            <a:ext cx="803890" cy="2190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5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지수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536844" y="2993633"/>
            <a:ext cx="795318" cy="23811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19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100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130237" y="1973531"/>
            <a:ext cx="814367" cy="25716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0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253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046519" y="2993633"/>
            <a:ext cx="795318" cy="23811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19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100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640864" y="2658361"/>
            <a:ext cx="819130" cy="25716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0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149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557146" y="2993633"/>
            <a:ext cx="795318" cy="23811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19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100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0150539" y="1845899"/>
            <a:ext cx="814367" cy="25716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0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273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481600" y="3934679"/>
            <a:ext cx="1506817" cy="23811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60" b="1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ETF 순자산총액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969368" y="3934679"/>
            <a:ext cx="1553489" cy="23811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60" b="1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퇴직연금 적립금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9412370" y="3934679"/>
            <a:ext cx="1686835" cy="23811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60" b="1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해외주식 보관금액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325394" y="4128032"/>
            <a:ext cx="1821134" cy="2190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5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79조원 → 200조원 돌파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7803637" y="4128032"/>
            <a:ext cx="1884950" cy="2190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5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336조원 → 500조원 안팎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9320932" y="4128032"/>
            <a:ext cx="1869711" cy="2190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5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550억$ → 1,500억$ 안팎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731149" y="4289953"/>
            <a:ext cx="1009625" cy="2190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50" b="1">
                <a:solidFill>
                  <a:srgbClr val="C4831E"/>
                </a:solidFill>
                <a:latin typeface="맑은 고딕"/>
                <a:ea typeface="맑은 고딕"/>
                <a:cs typeface="맑은 고딕"/>
              </a:rPr>
              <a:t>약 2.5배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8240824" y="4289953"/>
            <a:ext cx="1009625" cy="2190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50" b="1">
                <a:solidFill>
                  <a:srgbClr val="C4831E"/>
                </a:solidFill>
                <a:latin typeface="맑은 고딕"/>
                <a:ea typeface="맑은 고딕"/>
                <a:cs typeface="맑은 고딕"/>
              </a:rPr>
              <a:t>약 1.5배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9750499" y="4289953"/>
            <a:ext cx="1009625" cy="2190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50" b="1">
                <a:solidFill>
                  <a:srgbClr val="C4831E"/>
                </a:solidFill>
                <a:latin typeface="맑은 고딕"/>
                <a:ea typeface="맑은 고딕"/>
                <a:cs typeface="맑은 고딕"/>
              </a:rPr>
              <a:t>약 2.7배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905352" y="4541406"/>
            <a:ext cx="1043914" cy="19049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2022년 말 (기준=100)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187385" y="4541406"/>
            <a:ext cx="908662" cy="19049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2025년 (추정 포함)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14337" y="6438739"/>
            <a:ext cx="380990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19" b="0">
                <a:solidFill>
                  <a:srgbClr val="5A6B85"/>
                </a:solidFill>
                <a:latin typeface="맑은 고딕"/>
                <a:ea typeface="맑은 고딕"/>
                <a:cs typeface="맑은 고딕"/>
              </a:rPr>
              <a:t>금융산업 신상품 전략 보고서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0286743" y="6438739"/>
            <a:ext cx="139061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19" b="1">
                <a:solidFill>
                  <a:srgbClr val="8A9BB5"/>
                </a:solidFill>
                <a:latin typeface="맑은 고딕"/>
                <a:ea typeface="맑은 고딕"/>
                <a:cs typeface="맑은 고딕"/>
              </a:rPr>
              <a:t>4 / 18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4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632844" cy="28574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632844" y="0"/>
            <a:ext cx="7558851" cy="28574"/>
          </a:xfrm>
          <a:prstGeom prst="rect">
            <a:avLst/>
          </a:prstGeom>
          <a:solidFill>
            <a:srgbClr val="22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95288" y="409565"/>
            <a:ext cx="152396" cy="19050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Rectangle 5"/>
          <p:cNvSpPr/>
          <p:nvPr/>
        </p:nvSpPr>
        <p:spPr>
          <a:xfrm>
            <a:off x="495288" y="1050581"/>
            <a:ext cx="11201120" cy="9525"/>
          </a:xfrm>
          <a:prstGeom prst="rect">
            <a:avLst/>
          </a:prstGeom>
          <a:solidFill>
            <a:srgbClr val="2331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495288" y="1307750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Rectangle 7"/>
          <p:cNvSpPr/>
          <p:nvPr/>
        </p:nvSpPr>
        <p:spPr>
          <a:xfrm>
            <a:off x="495288" y="1848756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Rectangle 8"/>
          <p:cNvSpPr/>
          <p:nvPr/>
        </p:nvSpPr>
        <p:spPr>
          <a:xfrm>
            <a:off x="495288" y="2389763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Rectangle 9"/>
          <p:cNvSpPr/>
          <p:nvPr/>
        </p:nvSpPr>
        <p:spPr>
          <a:xfrm>
            <a:off x="495288" y="2717415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ectangle 10"/>
          <p:cNvSpPr/>
          <p:nvPr/>
        </p:nvSpPr>
        <p:spPr>
          <a:xfrm>
            <a:off x="495288" y="5241476"/>
            <a:ext cx="4819529" cy="581010"/>
          </a:xfrm>
          <a:prstGeom prst="rect">
            <a:avLst/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ounded Rectangle 11"/>
          <p:cNvSpPr/>
          <p:nvPr/>
        </p:nvSpPr>
        <p:spPr>
          <a:xfrm>
            <a:off x="5562461" y="1231552"/>
            <a:ext cx="6133947" cy="4921444"/>
          </a:xfrm>
          <a:prstGeom prst="roundRect">
            <a:avLst>
              <a:gd name="adj" fmla="val 1242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Rounded Rectangle 12"/>
          <p:cNvSpPr/>
          <p:nvPr/>
        </p:nvSpPr>
        <p:spPr>
          <a:xfrm>
            <a:off x="5743431" y="1393473"/>
            <a:ext cx="2843141" cy="694355"/>
          </a:xfrm>
          <a:prstGeom prst="roundRect">
            <a:avLst>
              <a:gd name="adj" fmla="val 2010"/>
            </a:avLst>
          </a:prstGeom>
          <a:solidFill>
            <a:srgbClr val="16223A"/>
          </a:solidFill>
          <a:ln w="9525">
            <a:solidFill>
              <a:srgbClr val="23314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Rounded Rectangle 13"/>
          <p:cNvSpPr/>
          <p:nvPr/>
        </p:nvSpPr>
        <p:spPr>
          <a:xfrm>
            <a:off x="8672296" y="1393473"/>
            <a:ext cx="2843141" cy="694355"/>
          </a:xfrm>
          <a:prstGeom prst="roundRect">
            <a:avLst>
              <a:gd name="adj" fmla="val 2010"/>
            </a:avLst>
          </a:prstGeom>
          <a:solidFill>
            <a:srgbClr val="16223A"/>
          </a:solidFill>
          <a:ln w="9525">
            <a:solidFill>
              <a:srgbClr val="23314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Rectangle 14"/>
          <p:cNvSpPr/>
          <p:nvPr/>
        </p:nvSpPr>
        <p:spPr>
          <a:xfrm>
            <a:off x="5743431" y="5574843"/>
            <a:ext cx="2886003" cy="209545"/>
          </a:xfrm>
          <a:prstGeom prst="rect">
            <a:avLst/>
          </a:prstGeom>
          <a:solidFill>
            <a:srgbClr val="3B4A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Rectangle 15"/>
          <p:cNvSpPr/>
          <p:nvPr/>
        </p:nvSpPr>
        <p:spPr>
          <a:xfrm>
            <a:off x="8629434" y="5574843"/>
            <a:ext cx="2886003" cy="209545"/>
          </a:xfrm>
          <a:prstGeom prst="rect">
            <a:avLst/>
          </a:prstGeom>
          <a:solidFill>
            <a:srgbClr val="C483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5743431" y="2430719"/>
          <a:ext cx="5772006" cy="1926858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723882"/>
                <a:gridCol w="1257269"/>
                <a:gridCol w="1863996"/>
                <a:gridCol w="1926859"/>
              </a:tblGrid>
              <a:tr h="321143"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시점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사건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직접 비용·영향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상품기획 제약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</a:tr>
              <a:tr h="321143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2024 상반기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홍콩 H지수 ELS 손실 확정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은행권 배상 1조원대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고난도 상품 창구 판매 봉인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21143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2023~2024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부동산 PF 부실 정리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증권·2금융권 충당금 부담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상품 투자 재원 축소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21143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2024.7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티몬·위메프 정산 사태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미정산 약 1.3조원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제휴형 상품 정산 검토 의무화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21143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2024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인터넷은행 흑자 정착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토스뱅크 첫 연간 흑자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금리·UX 기준선 상승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21143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2024.7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가상자산이용자보호법 시행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예치금 보호·불공정거래 규율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대체자산은 래퍼 경유로 한정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742931" y="328604"/>
            <a:ext cx="2031632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179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EXECUTIVE SUMMARY · 03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5288" y="576248"/>
            <a:ext cx="11258268" cy="38384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570"/>
              </a:lnSpc>
            </a:pPr>
            <a:r>
              <a:rPr sz="195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상품 승인의 1차 관문이 "얼마나 팔릴 것인가"에서 </a:t>
            </a:r>
            <a:r>
              <a:rPr sz="1950" b="1" spc="-30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"손실 시 어떻게 설명할 것인가"</a:t>
            </a:r>
            <a:r>
              <a:rPr sz="195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로 옮겨갔다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7684" y="1217265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2024년 상반기 홍콩 H지수 ELS 손실 확정으로 은행권 배상 규모가 </a:t>
            </a:r>
            <a:r>
              <a:rPr sz="105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1조원대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에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달했고, 고난도 상품이 창구에서 예금 대체재처럼 판매된 것이 원인이었음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7684" y="1758271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직접 비용보다 큰 것은 </a:t>
            </a: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기회 상실 비용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임 — 판매 채널이 닫히며 잃은 수수료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가 배상액보다 큼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7684" y="2299277"/>
            <a:ext cx="4724282" cy="27050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최근 3년의 패턴은 </a:t>
            </a: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세제·보호제도는 완화, 판매 규율은 강화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로 갈린 비대칭임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7684" y="2626929"/>
            <a:ext cx="4724282" cy="69721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단기납 종신 환급률 130%대 경쟁은 환급률 상한·해지율 가정 규제로, 커버드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콜 ETF 분배율 표기 경쟁에도 제동이 걸림 — </a:t>
            </a:r>
            <a:r>
              <a:rPr sz="105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가정과 표기로 만든 우위는 예외</a:t>
            </a:r>
          </a:p>
          <a:p>
            <a:pPr algn="l">
              <a:lnSpc>
                <a:spcPts val="1680"/>
              </a:lnSpc>
            </a:pPr>
            <a:r>
              <a:rPr sz="105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없이 감독 개입으로 회수됨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7684" y="5331962"/>
            <a:ext cx="4600460" cy="42861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460"/>
              </a:lnSpc>
            </a:pPr>
            <a:r>
              <a:rPr sz="98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적합성 체계는 비용이 아니라 판매 가능 상품의 범위를 결정하는 자산임. 절차 신</a:t>
            </a:r>
          </a:p>
          <a:p>
            <a:pPr algn="l">
              <a:lnSpc>
                <a:spcPts val="1460"/>
              </a:lnSpc>
            </a:pPr>
            <a:r>
              <a:rPr sz="98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뢰가 없으면 고마진 상품 자체를 취급할 수 없음.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95288" y="5989170"/>
            <a:ext cx="4876678" cy="206687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00"/>
              </a:lnSpc>
            </a:pPr>
            <a:r>
              <a:rPr sz="790" b="0" spc="7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자료: 결과 보고서 Ⅰ.3.1 · Ⅰ.3.2 · Ⅱ.4 (시장 구조를 바꾼 사건)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857728" y="1474433"/>
            <a:ext cx="2671696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0" spc="3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ELS 은행권 배상 규모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857728" y="1636354"/>
            <a:ext cx="2671696" cy="256216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570"/>
              </a:lnSpc>
            </a:pPr>
            <a:r>
              <a:rPr sz="142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1조원대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857728" y="1863996"/>
            <a:ext cx="2671696" cy="171446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960"/>
              </a:lnSpc>
            </a:pPr>
            <a:r>
              <a:rPr sz="71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2024년 상반기 손실 확정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786593" y="1474433"/>
            <a:ext cx="2671696" cy="1809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10"/>
              </a:lnSpc>
            </a:pPr>
            <a:r>
              <a:rPr sz="750" b="0" spc="3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티몬·위메프 미정산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786593" y="1636354"/>
            <a:ext cx="2671696" cy="256216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570"/>
              </a:lnSpc>
            </a:pPr>
            <a:r>
              <a:rPr sz="1420" b="1">
                <a:solidFill>
                  <a:srgbClr val="DCE5F2"/>
                </a:solidFill>
                <a:latin typeface="맑은 고딕"/>
                <a:ea typeface="맑은 고딕"/>
                <a:cs typeface="맑은 고딕"/>
              </a:rPr>
              <a:t>약 1.3조원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786593" y="1863996"/>
            <a:ext cx="2671696" cy="171446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960"/>
              </a:lnSpc>
            </a:pPr>
            <a:r>
              <a:rPr sz="71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2024.7 · 정산 구조 규율 강화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743431" y="2187838"/>
            <a:ext cx="5829154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6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시장 구조를 바꾼 사건과 상품기획 제약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743431" y="5341486"/>
            <a:ext cx="5829154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6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규제 방향의 비대칭 (최근 3년)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743431" y="5560556"/>
            <a:ext cx="2943151" cy="26669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1">
                <a:solidFill>
                  <a:srgbClr val="DCE5F2"/>
                </a:solidFill>
                <a:latin typeface="맑은 고딕"/>
                <a:ea typeface="맑은 고딕"/>
                <a:cs typeface="맑은 고딕"/>
              </a:rPr>
              <a:t>세제·보호제도 — 완화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629434" y="5560556"/>
            <a:ext cx="2943151" cy="26669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1">
                <a:solidFill>
                  <a:srgbClr val="0C1424"/>
                </a:solidFill>
                <a:latin typeface="맑은 고딕"/>
                <a:ea typeface="맑은 고딕"/>
                <a:cs typeface="맑은 고딕"/>
              </a:rPr>
              <a:t>판매 규율 — 강화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743431" y="5846299"/>
            <a:ext cx="5829154" cy="2076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80"/>
              </a:lnSpc>
            </a:pPr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금투세 폐지·보호한도 1억원·ISA 확대는 완화, ELS 배상 기준·환급률 상한·분배율 표기 규제는 강화 방향임.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14337" y="6438739"/>
            <a:ext cx="380990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19" b="0">
                <a:solidFill>
                  <a:srgbClr val="5A6B85"/>
                </a:solidFill>
                <a:latin typeface="맑은 고딕"/>
                <a:ea typeface="맑은 고딕"/>
                <a:cs typeface="맑은 고딕"/>
              </a:rPr>
              <a:t>금융산업 신상품 전략 보고서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286743" y="6438739"/>
            <a:ext cx="139061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19" b="1">
                <a:solidFill>
                  <a:srgbClr val="8A9BB5"/>
                </a:solidFill>
                <a:latin typeface="맑은 고딕"/>
                <a:ea typeface="맑은 고딕"/>
                <a:cs typeface="맑은 고딕"/>
              </a:rPr>
              <a:t>5 / 18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4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632844" cy="28574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632844" y="0"/>
            <a:ext cx="7558851" cy="28574"/>
          </a:xfrm>
          <a:prstGeom prst="rect">
            <a:avLst/>
          </a:prstGeom>
          <a:solidFill>
            <a:srgbClr val="22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95288" y="409565"/>
            <a:ext cx="152396" cy="19050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Rectangle 5"/>
          <p:cNvSpPr/>
          <p:nvPr/>
        </p:nvSpPr>
        <p:spPr>
          <a:xfrm>
            <a:off x="495288" y="1050581"/>
            <a:ext cx="11201120" cy="9525"/>
          </a:xfrm>
          <a:prstGeom prst="rect">
            <a:avLst/>
          </a:prstGeom>
          <a:solidFill>
            <a:srgbClr val="2331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495288" y="1307750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Rectangle 7"/>
          <p:cNvSpPr/>
          <p:nvPr/>
        </p:nvSpPr>
        <p:spPr>
          <a:xfrm>
            <a:off x="495288" y="1848756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Rectangle 8"/>
          <p:cNvSpPr/>
          <p:nvPr/>
        </p:nvSpPr>
        <p:spPr>
          <a:xfrm>
            <a:off x="495288" y="2389763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Rectangle 9"/>
          <p:cNvSpPr/>
          <p:nvPr/>
        </p:nvSpPr>
        <p:spPr>
          <a:xfrm>
            <a:off x="495288" y="3143171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ectangle 10"/>
          <p:cNvSpPr/>
          <p:nvPr/>
        </p:nvSpPr>
        <p:spPr>
          <a:xfrm>
            <a:off x="495288" y="5241476"/>
            <a:ext cx="4819529" cy="581010"/>
          </a:xfrm>
          <a:prstGeom prst="rect">
            <a:avLst/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ounded Rectangle 11"/>
          <p:cNvSpPr/>
          <p:nvPr/>
        </p:nvSpPr>
        <p:spPr>
          <a:xfrm>
            <a:off x="5562461" y="1231552"/>
            <a:ext cx="6133947" cy="4921444"/>
          </a:xfrm>
          <a:prstGeom prst="roundRect">
            <a:avLst>
              <a:gd name="adj" fmla="val 1242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Rounded Rectangle 12"/>
          <p:cNvSpPr/>
          <p:nvPr/>
        </p:nvSpPr>
        <p:spPr>
          <a:xfrm>
            <a:off x="5743431" y="4198515"/>
            <a:ext cx="5772006" cy="535292"/>
          </a:xfrm>
          <a:prstGeom prst="roundRect">
            <a:avLst>
              <a:gd name="adj" fmla="val 825"/>
            </a:avLst>
          </a:prstGeom>
          <a:solidFill>
            <a:srgbClr val="F2A93B">
              <a:alpha val="10000"/>
            </a:srgbClr>
          </a:solidFill>
          <a:ln w="9525">
            <a:solidFill>
              <a:srgbClr val="8A65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Rounded Rectangle 13"/>
          <p:cNvSpPr/>
          <p:nvPr/>
        </p:nvSpPr>
        <p:spPr>
          <a:xfrm>
            <a:off x="10896327" y="4366151"/>
            <a:ext cx="485763" cy="200020"/>
          </a:xfrm>
          <a:prstGeom prst="roundRect">
            <a:avLst>
              <a:gd name="adj" fmla="val 21568"/>
            </a:avLst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Rounded Rectangle 14"/>
          <p:cNvSpPr/>
          <p:nvPr/>
        </p:nvSpPr>
        <p:spPr>
          <a:xfrm>
            <a:off x="6118707" y="4800480"/>
            <a:ext cx="5021454" cy="535292"/>
          </a:xfrm>
          <a:prstGeom prst="roundRect">
            <a:avLst>
              <a:gd name="adj" fmla="val 948"/>
            </a:avLst>
          </a:prstGeom>
          <a:solidFill>
            <a:srgbClr val="18233B"/>
          </a:solidFill>
          <a:ln w="9525">
            <a:solidFill>
              <a:srgbClr val="23314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Rounded Rectangle 15"/>
          <p:cNvSpPr/>
          <p:nvPr/>
        </p:nvSpPr>
        <p:spPr>
          <a:xfrm>
            <a:off x="10625824" y="4967163"/>
            <a:ext cx="380990" cy="200020"/>
          </a:xfrm>
          <a:prstGeom prst="roundRect">
            <a:avLst>
              <a:gd name="adj" fmla="val 27500"/>
            </a:avLst>
          </a:prstGeom>
          <a:solidFill>
            <a:srgbClr val="3B4A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Rounded Rectangle 16"/>
          <p:cNvSpPr/>
          <p:nvPr/>
        </p:nvSpPr>
        <p:spPr>
          <a:xfrm>
            <a:off x="6493983" y="5401492"/>
            <a:ext cx="4270903" cy="535292"/>
          </a:xfrm>
          <a:prstGeom prst="roundRect">
            <a:avLst>
              <a:gd name="adj" fmla="val 1115"/>
            </a:avLst>
          </a:prstGeom>
          <a:solidFill>
            <a:srgbClr val="141F35"/>
          </a:solidFill>
          <a:ln w="9525">
            <a:solidFill>
              <a:srgbClr val="23314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Rounded Rectangle 17"/>
          <p:cNvSpPr/>
          <p:nvPr/>
        </p:nvSpPr>
        <p:spPr>
          <a:xfrm>
            <a:off x="10250549" y="5569128"/>
            <a:ext cx="380990" cy="200020"/>
          </a:xfrm>
          <a:prstGeom prst="roundRect">
            <a:avLst>
              <a:gd name="adj" fmla="val 27500"/>
            </a:avLst>
          </a:prstGeom>
          <a:solidFill>
            <a:srgbClr val="2A36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5743431" y="1622067"/>
          <a:ext cx="5772005" cy="2224032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781030"/>
                <a:gridCol w="1028674"/>
                <a:gridCol w="2069731"/>
                <a:gridCol w="1892570"/>
              </a:tblGrid>
              <a:tr h="370672"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손익 변수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변동 시나리오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손익 영향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우리 회사 대응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</a:tr>
              <a:tr h="370672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기준금리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-0.25%p 추가 인하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운용수익률 하락, NIM 축소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저원가성 예금 비중 확대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70672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대출 이탈률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대환 상시화로 상승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이자이익 기반 축소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심사 속도·비대면 완결성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70672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잔고 수수료율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-5bp 경쟁 압력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단위 마진 축소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자문·일임 보수 병행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70672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판매 수수료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고난도 상품 제약 지속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비이자수익 회복 지연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설명 가능한 중위험 라인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70672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환율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±100원 변동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해외자산 평가손익 급변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H/UH 병행, 환율 고지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742931" y="328604"/>
            <a:ext cx="1462051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179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PART 01 · 거시 환경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95288" y="576248"/>
            <a:ext cx="11258268" cy="38384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570"/>
              </a:lnSpc>
            </a:pPr>
            <a:r>
              <a:rPr sz="195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예대금리차 축소는 일시 현상이 아니라 </a:t>
            </a:r>
            <a:r>
              <a:rPr sz="1950" b="1" spc="-30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상시 구조</a:t>
            </a:r>
            <a:r>
              <a:rPr sz="195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다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7684" y="1217265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대환대출로 대출 자산이 언제든 이탈 가능해진 동시에, 공시 확대와 금리 인하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요구로 </a:t>
            </a: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대출금리는 하방 압력, 조달금리는 하방 경직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 압력을 받음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7684" y="1758271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고금리 특판으로 자금을 모으는 공식은 폐기됨 — 4%대이던 정기예금 특판이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2%대로 내려오며 금리 격차가 만드는 유인이 사라짐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7684" y="2299277"/>
            <a:ext cx="4724282" cy="69721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경쟁은 </a:t>
            </a:r>
            <a:r>
              <a:rPr sz="105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파킹통장 등 저원가성 상품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 확보와 급여이체·카드실적 기반 우대금리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로 갈림. 인터넷전문은행의 매일 이자 지급형·모임통장은 금리가 아닌 경험 설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계의 사례임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7684" y="3052686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선택지는 셋으로 좁혀짐 — 비이자 수익원 확대, 잔고를 오래 붙잡는 상품으로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의 이동, 고객당 상품 수 확대를 통한 이탈 비용 상승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7684" y="5331962"/>
            <a:ext cx="4600460" cy="42861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460"/>
              </a:lnSpc>
            </a:pPr>
            <a:r>
              <a:rPr sz="98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조달비용을 늘리는 금리 경쟁보다 체감 설계가 유리함. 금리로 방어할 수 없는 구</a:t>
            </a:r>
          </a:p>
          <a:p>
            <a:pPr algn="l">
              <a:lnSpc>
                <a:spcPts val="1460"/>
              </a:lnSpc>
            </a:pPr>
            <a:r>
              <a:rPr sz="98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간에서는 관계 기반 록인이 유일한 방어선임.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95288" y="5989170"/>
            <a:ext cx="4876678" cy="206687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00"/>
              </a:lnSpc>
            </a:pPr>
            <a:r>
              <a:rPr sz="790" b="0" spc="7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자료: 결과 보고서 Ⅱ.1.2 · Ⅱ.1.3 (손익 변수별 시나리오와 대응)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743431" y="1379185"/>
            <a:ext cx="5829154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6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손익 변수별 변동 시나리오와 대응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743431" y="3965158"/>
            <a:ext cx="5829154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6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수신 경쟁축의 이동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876778" y="4289000"/>
            <a:ext cx="2728844" cy="2190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20"/>
              </a:lnSpc>
            </a:pPr>
            <a:r>
              <a:rPr sz="98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③ 관계 기반 록인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876778" y="4479495"/>
            <a:ext cx="2728844" cy="1924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급여·연금 이체, 대출·카드·보험 묶음 — 고객당 상품 수 확대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982050" y="4380438"/>
            <a:ext cx="371466" cy="2000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10"/>
              </a:lnSpc>
            </a:pPr>
            <a:r>
              <a:rPr sz="819" b="1">
                <a:solidFill>
                  <a:srgbClr val="0C1424"/>
                </a:solidFill>
                <a:latin typeface="맑은 고딕"/>
                <a:ea typeface="맑은 고딕"/>
                <a:cs typeface="맑은 고딕"/>
              </a:rPr>
              <a:t>방어선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252054" y="4890965"/>
            <a:ext cx="2785040" cy="2190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20"/>
              </a:lnSpc>
            </a:pPr>
            <a:r>
              <a:rPr sz="98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② 경험 설계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252054" y="5081460"/>
            <a:ext cx="2785040" cy="1924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파킹통장, 매일 이자 지급형, 모임통장 — 조달비용 증가 없음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711547" y="4981450"/>
            <a:ext cx="266693" cy="2000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10"/>
              </a:lnSpc>
            </a:pPr>
            <a:r>
              <a:rPr sz="819" b="1">
                <a:solidFill>
                  <a:srgbClr val="DCE5F2"/>
                </a:solidFill>
                <a:latin typeface="맑은 고딕"/>
                <a:ea typeface="맑은 고딕"/>
                <a:cs typeface="맑은 고딕"/>
              </a:rPr>
              <a:t>유효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627329" y="5491978"/>
            <a:ext cx="2098305" cy="21907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320"/>
              </a:lnSpc>
            </a:pPr>
            <a:r>
              <a:rPr sz="980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① 금리 경쟁 (특판)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627329" y="5682473"/>
            <a:ext cx="2098305" cy="1924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4%대 → 2%대로 격차 소멸 · 조달비용만 증가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336271" y="5583415"/>
            <a:ext cx="266693" cy="2000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10"/>
              </a:lnSpc>
            </a:pPr>
            <a:r>
              <a:rPr sz="819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폐기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14337" y="6438739"/>
            <a:ext cx="380990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19" b="0">
                <a:solidFill>
                  <a:srgbClr val="5A6B85"/>
                </a:solidFill>
                <a:latin typeface="맑은 고딕"/>
                <a:ea typeface="맑은 고딕"/>
                <a:cs typeface="맑은 고딕"/>
              </a:rPr>
              <a:t>금융산업 신상품 전략 보고서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0286743" y="6438739"/>
            <a:ext cx="139061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19" b="1">
                <a:solidFill>
                  <a:srgbClr val="8A9BB5"/>
                </a:solidFill>
                <a:latin typeface="맑은 고딕"/>
                <a:ea typeface="맑은 고딕"/>
                <a:cs typeface="맑은 고딕"/>
              </a:rPr>
              <a:t>6 / 18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4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632844" cy="28574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632844" y="0"/>
            <a:ext cx="7558851" cy="28574"/>
          </a:xfrm>
          <a:prstGeom prst="rect">
            <a:avLst/>
          </a:prstGeom>
          <a:solidFill>
            <a:srgbClr val="22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95288" y="409565"/>
            <a:ext cx="152396" cy="19050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Rectangle 5"/>
          <p:cNvSpPr/>
          <p:nvPr/>
        </p:nvSpPr>
        <p:spPr>
          <a:xfrm>
            <a:off x="495288" y="1050581"/>
            <a:ext cx="11201120" cy="9525"/>
          </a:xfrm>
          <a:prstGeom prst="rect">
            <a:avLst/>
          </a:prstGeom>
          <a:solidFill>
            <a:srgbClr val="2331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495288" y="1307750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Rectangle 7"/>
          <p:cNvSpPr/>
          <p:nvPr/>
        </p:nvSpPr>
        <p:spPr>
          <a:xfrm>
            <a:off x="495288" y="1848756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Rectangle 8"/>
          <p:cNvSpPr/>
          <p:nvPr/>
        </p:nvSpPr>
        <p:spPr>
          <a:xfrm>
            <a:off x="495288" y="2389763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Rectangle 9"/>
          <p:cNvSpPr/>
          <p:nvPr/>
        </p:nvSpPr>
        <p:spPr>
          <a:xfrm>
            <a:off x="495288" y="2930769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ectangle 10"/>
          <p:cNvSpPr/>
          <p:nvPr/>
        </p:nvSpPr>
        <p:spPr>
          <a:xfrm>
            <a:off x="495288" y="5241476"/>
            <a:ext cx="4819529" cy="581010"/>
          </a:xfrm>
          <a:prstGeom prst="rect">
            <a:avLst/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ounded Rectangle 11"/>
          <p:cNvSpPr/>
          <p:nvPr/>
        </p:nvSpPr>
        <p:spPr>
          <a:xfrm>
            <a:off x="5562461" y="1231552"/>
            <a:ext cx="6133947" cy="4921444"/>
          </a:xfrm>
          <a:prstGeom prst="roundRect">
            <a:avLst>
              <a:gd name="adj" fmla="val 1242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Rectangle 12"/>
          <p:cNvSpPr/>
          <p:nvPr/>
        </p:nvSpPr>
        <p:spPr>
          <a:xfrm>
            <a:off x="5743431" y="4325194"/>
            <a:ext cx="104772" cy="104772"/>
          </a:xfrm>
          <a:prstGeom prst="rect">
            <a:avLst/>
          </a:prstGeom>
          <a:solidFill>
            <a:srgbClr val="6170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Rounded Rectangle 13"/>
          <p:cNvSpPr/>
          <p:nvPr/>
        </p:nvSpPr>
        <p:spPr>
          <a:xfrm>
            <a:off x="7562661" y="4325194"/>
            <a:ext cx="104772" cy="104772"/>
          </a:xfrm>
          <a:prstGeom prst="roundRect">
            <a:avLst>
              <a:gd name="adj" fmla="val 50000"/>
            </a:avLst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Rectangle 14"/>
          <p:cNvSpPr/>
          <p:nvPr/>
        </p:nvSpPr>
        <p:spPr>
          <a:xfrm>
            <a:off x="8929464" y="4325194"/>
            <a:ext cx="104772" cy="104772"/>
          </a:xfrm>
          <a:prstGeom prst="rect">
            <a:avLst/>
          </a:prstGeom>
          <a:solidFill>
            <a:srgbClr val="2E3B52"/>
          </a:solidFill>
          <a:ln w="9525">
            <a:solidFill>
              <a:srgbClr val="4A5A7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cxnSp>
        <p:nvCxnSpPr>
          <p:cNvPr id="16" name="Connector 15"/>
          <p:cNvCxnSpPr/>
          <p:nvPr/>
        </p:nvCxnSpPr>
        <p:spPr>
          <a:xfrm>
            <a:off x="6556846" y="1838279"/>
            <a:ext cx="4252806" cy="0"/>
          </a:xfrm>
          <a:prstGeom prst="line">
            <a:avLst/>
          </a:prstGeom>
          <a:ln w="9525">
            <a:solidFill>
              <a:srgbClr val="1A24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6556846" y="2324042"/>
            <a:ext cx="4252806" cy="0"/>
          </a:xfrm>
          <a:prstGeom prst="line">
            <a:avLst/>
          </a:prstGeom>
          <a:ln w="9525">
            <a:solidFill>
              <a:srgbClr val="1A24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6556846" y="2809805"/>
            <a:ext cx="4252806" cy="0"/>
          </a:xfrm>
          <a:prstGeom prst="line">
            <a:avLst/>
          </a:prstGeom>
          <a:ln w="9525">
            <a:solidFill>
              <a:srgbClr val="1A24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6556846" y="3295568"/>
            <a:ext cx="4252806" cy="0"/>
          </a:xfrm>
          <a:prstGeom prst="line">
            <a:avLst/>
          </a:prstGeom>
          <a:ln w="9525">
            <a:solidFill>
              <a:srgbClr val="1A24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6556846" y="3781330"/>
            <a:ext cx="4252806" cy="0"/>
          </a:xfrm>
          <a:prstGeom prst="line">
            <a:avLst/>
          </a:prstGeom>
          <a:ln w="14287">
            <a:solidFill>
              <a:srgbClr val="3B4A6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6826397" y="3112692"/>
            <a:ext cx="582915" cy="667686"/>
          </a:xfrm>
          <a:prstGeom prst="rect">
            <a:avLst/>
          </a:prstGeom>
          <a:solidFill>
            <a:srgbClr val="333F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7906505" y="2955534"/>
            <a:ext cx="582915" cy="825797"/>
          </a:xfrm>
          <a:prstGeom prst="rect">
            <a:avLst/>
          </a:prstGeom>
          <a:solidFill>
            <a:srgbClr val="475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985660" y="2421194"/>
            <a:ext cx="582915" cy="1360136"/>
          </a:xfrm>
          <a:prstGeom prst="rect">
            <a:avLst/>
          </a:prstGeom>
          <a:solidFill>
            <a:srgbClr val="6170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10064816" y="1960196"/>
            <a:ext cx="582915" cy="1821134"/>
          </a:xfrm>
          <a:prstGeom prst="rect">
            <a:avLst/>
          </a:prstGeom>
          <a:solidFill>
            <a:srgbClr val="2E3B52"/>
          </a:solidFill>
          <a:ln w="9525">
            <a:solidFill>
              <a:srgbClr val="4A5A73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8149386" y="2911720"/>
            <a:ext cx="97153" cy="97153"/>
          </a:xfrm>
          <a:prstGeom prst="ellipse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9228542" y="3507970"/>
            <a:ext cx="97153" cy="97153"/>
          </a:xfrm>
          <a:prstGeom prst="ellipse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10307697" y="2004962"/>
            <a:ext cx="97153" cy="97153"/>
          </a:xfrm>
          <a:prstGeom prst="ellipse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8" name="Connector 27"/>
          <p:cNvCxnSpPr/>
          <p:nvPr/>
        </p:nvCxnSpPr>
        <p:spPr>
          <a:xfrm>
            <a:off x="8197962" y="2960296"/>
            <a:ext cx="1079156" cy="596250"/>
          </a:xfrm>
          <a:prstGeom prst="line">
            <a:avLst/>
          </a:prstGeom>
          <a:ln w="26669">
            <a:solidFill>
              <a:srgbClr val="F2A93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 flipV="1">
            <a:off x="9277118" y="2053539"/>
            <a:ext cx="1079155" cy="1503007"/>
          </a:xfrm>
          <a:prstGeom prst="line">
            <a:avLst/>
          </a:prstGeom>
          <a:ln w="26669">
            <a:solidFill>
              <a:srgbClr val="F2A93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0" name="Table 29"/>
          <p:cNvGraphicFramePr>
            <a:graphicFrameLocks noGrp="1"/>
          </p:cNvGraphicFramePr>
          <p:nvPr/>
        </p:nvGraphicFramePr>
        <p:xfrm>
          <a:off x="5743431" y="4777620"/>
          <a:ext cx="5772005" cy="123250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609585"/>
                <a:gridCol w="1543011"/>
                <a:gridCol w="3619409"/>
              </a:tblGrid>
              <a:tr h="308126"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연도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원/달러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상품 설계 함의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</a:tr>
              <a:tr h="308126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2023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1,300원대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H/UH 성과 격차 확대 시작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08126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2024 연말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1,470원 선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환노출형 성과 급등, 설명 책임 부각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08126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2025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1,350~1,450원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H/UH 병행과 시나리오 고지 내장 필요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</a:tbl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742931" y="328604"/>
            <a:ext cx="1462051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179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PART 01 · 거시 환경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95288" y="576248"/>
            <a:ext cx="11258268" cy="38384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570"/>
              </a:lnSpc>
            </a:pPr>
            <a:r>
              <a:rPr sz="195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코스피가 </a:t>
            </a:r>
            <a:r>
              <a:rPr sz="1950" b="1" spc="-30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60% 급등</a:t>
            </a:r>
            <a:r>
              <a:rPr sz="195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해도 나간 개인 자금은 돌아오지 않았다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7684" y="1217265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코스피는 2023년 18%대 반등 후 2024년 약 </a:t>
            </a:r>
            <a:r>
              <a:rPr sz="105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-9.6%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로 주요국 최하위권까지 밀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렸고, 2025년 3,000선 회복 후 </a:t>
            </a: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4,000선을 돌파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하며 연간 60% 내외 상승함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47684" y="1758271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해외주식 보관금액은 2022년 말 약 550억 달러 → 2023년 말 약 680억 →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2024년 말 약 </a:t>
            </a: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1,120억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 → 2025년 1,500억 달러 안팎(추정)으로 증가함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47684" y="2299277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2024년 부진기에 나간 개인 자금은 급반등 이후에도 복귀하지 않았음 — </a:t>
            </a: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투자</a:t>
            </a:r>
          </a:p>
          <a:p>
            <a:pPr algn="l">
              <a:lnSpc>
                <a:spcPts val="1680"/>
              </a:lnSpc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파이 자체의 확대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로 보는 것이 타당함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7684" y="2840284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문제는 구성임 — 소수 성장주와 레버리지 ETF에 집중돼 국가·자산 분산이 아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니라 </a:t>
            </a:r>
            <a:r>
              <a:rPr sz="105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종목 선택 무대의 확장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에 가까움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47684" y="5331962"/>
            <a:ext cx="4600460" cy="42861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460"/>
              </a:lnSpc>
            </a:pPr>
            <a:r>
              <a:rPr sz="98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기회는 나간 자금을 분산 구조로 되돌리는 상품과 환리스크 관리 서비스에 있음.</a:t>
            </a:r>
          </a:p>
          <a:p>
            <a:pPr algn="l">
              <a:lnSpc>
                <a:spcPts val="1460"/>
              </a:lnSpc>
            </a:pPr>
            <a:r>
              <a:rPr sz="98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환헤지 선택권은 부가 옵션이 아니라 상품 정체성임.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95288" y="5989170"/>
            <a:ext cx="4876678" cy="206687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00"/>
              </a:lnSpc>
            </a:pPr>
            <a:r>
              <a:rPr sz="790" b="0" spc="7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자료: 결과 보고서 Ⅱ.2.1 · Ⅱ.2.3 · Ⅴ.1.1 (2025년 보관금액은 추정치)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743431" y="1379185"/>
            <a:ext cx="5829154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6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해외주식 보관금액(막대, 억 달러)과 코스피 등락률(선, %)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625324" y="1738269"/>
            <a:ext cx="849609" cy="2190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1,600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625324" y="2224032"/>
            <a:ext cx="849609" cy="2190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1,200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712000" y="2709795"/>
            <a:ext cx="762933" cy="2190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800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702475" y="3195558"/>
            <a:ext cx="772458" cy="2190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400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712952" y="3681320"/>
            <a:ext cx="761981" cy="2190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0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168236" y="1618257"/>
            <a:ext cx="933427" cy="20954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5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억 달러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0896327" y="1964006"/>
            <a:ext cx="765791" cy="20954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5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+60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0896327" y="2826949"/>
            <a:ext cx="765791" cy="20954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5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+20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0896327" y="3690845"/>
            <a:ext cx="761981" cy="20954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5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-20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874420" y="1618257"/>
            <a:ext cx="761981" cy="20954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5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%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729244" y="2884098"/>
            <a:ext cx="778173" cy="22859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19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550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808400" y="2722177"/>
            <a:ext cx="778173" cy="22859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19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680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8831359" y="2192600"/>
            <a:ext cx="896280" cy="22859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60" b="1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1,120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9778120" y="1728744"/>
            <a:ext cx="1157259" cy="22859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19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1,500 안팎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7624572" y="3013635"/>
            <a:ext cx="1017245" cy="22859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19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+18%대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830407" y="3564166"/>
            <a:ext cx="894375" cy="22859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19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-9.6%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9767643" y="2095448"/>
            <a:ext cx="1177261" cy="22859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19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+60% 내외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574943" y="3832764"/>
            <a:ext cx="1088680" cy="2190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2022년 말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7654099" y="3832764"/>
            <a:ext cx="1088680" cy="2190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2023년 말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8733254" y="3832764"/>
            <a:ext cx="1088680" cy="2190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2024년 말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9798122" y="3832764"/>
            <a:ext cx="1120112" cy="2190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2025(추정)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637906" y="4014687"/>
            <a:ext cx="1122017" cy="20954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1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코스피 반등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8614194" y="4014687"/>
            <a:ext cx="1324894" cy="20954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1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주요국 최하위권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9765738" y="4014687"/>
            <a:ext cx="1175356" cy="20954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1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4,000선 돌파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5905352" y="4296620"/>
            <a:ext cx="1581110" cy="19049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해외주식 보관금액 (억 달러, 좌축)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7724582" y="4296620"/>
            <a:ext cx="1129637" cy="19049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코스피 등락률 (%, 우축)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9091385" y="4296620"/>
            <a:ext cx="357179" cy="19049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추정치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743431" y="4544264"/>
            <a:ext cx="5829154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6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환율 변수 — 해외자산 성과의 주된 변수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514337" y="6438739"/>
            <a:ext cx="380990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19" b="0">
                <a:solidFill>
                  <a:srgbClr val="5A6B85"/>
                </a:solidFill>
                <a:latin typeface="맑은 고딕"/>
                <a:ea typeface="맑은 고딕"/>
                <a:cs typeface="맑은 고딕"/>
              </a:rPr>
              <a:t>금융산업 신상품 전략 보고서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10286743" y="6438739"/>
            <a:ext cx="139061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19" b="1">
                <a:solidFill>
                  <a:srgbClr val="8A9BB5"/>
                </a:solidFill>
                <a:latin typeface="맑은 고딕"/>
                <a:ea typeface="맑은 고딕"/>
                <a:cs typeface="맑은 고딕"/>
              </a:rPr>
              <a:t>7 / 18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4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632844" cy="28574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632844" y="0"/>
            <a:ext cx="7558851" cy="28574"/>
          </a:xfrm>
          <a:prstGeom prst="rect">
            <a:avLst/>
          </a:prstGeom>
          <a:solidFill>
            <a:srgbClr val="22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95288" y="409565"/>
            <a:ext cx="152396" cy="19050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Rectangle 5"/>
          <p:cNvSpPr/>
          <p:nvPr/>
        </p:nvSpPr>
        <p:spPr>
          <a:xfrm>
            <a:off x="495288" y="1050581"/>
            <a:ext cx="11201120" cy="9525"/>
          </a:xfrm>
          <a:prstGeom prst="rect">
            <a:avLst/>
          </a:prstGeom>
          <a:solidFill>
            <a:srgbClr val="2331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495288" y="1307750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Rectangle 7"/>
          <p:cNvSpPr/>
          <p:nvPr/>
        </p:nvSpPr>
        <p:spPr>
          <a:xfrm>
            <a:off x="495288" y="1848756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Rectangle 8"/>
          <p:cNvSpPr/>
          <p:nvPr/>
        </p:nvSpPr>
        <p:spPr>
          <a:xfrm>
            <a:off x="495288" y="2603117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Rectangle 9"/>
          <p:cNvSpPr/>
          <p:nvPr/>
        </p:nvSpPr>
        <p:spPr>
          <a:xfrm>
            <a:off x="495288" y="3143171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ectangle 10"/>
          <p:cNvSpPr/>
          <p:nvPr/>
        </p:nvSpPr>
        <p:spPr>
          <a:xfrm>
            <a:off x="495288" y="5241476"/>
            <a:ext cx="4819529" cy="581010"/>
          </a:xfrm>
          <a:prstGeom prst="rect">
            <a:avLst/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ounded Rectangle 11"/>
          <p:cNvSpPr/>
          <p:nvPr/>
        </p:nvSpPr>
        <p:spPr>
          <a:xfrm>
            <a:off x="5562461" y="1231552"/>
            <a:ext cx="6133947" cy="4921444"/>
          </a:xfrm>
          <a:prstGeom prst="roundRect">
            <a:avLst>
              <a:gd name="adj" fmla="val 1242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Rectangle 12"/>
          <p:cNvSpPr/>
          <p:nvPr/>
        </p:nvSpPr>
        <p:spPr>
          <a:xfrm>
            <a:off x="6448264" y="1660166"/>
            <a:ext cx="9525" cy="307471"/>
          </a:xfrm>
          <a:prstGeom prst="rect">
            <a:avLst/>
          </a:prstGeom>
          <a:solidFill>
            <a:srgbClr val="2331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Rounded Rectangle 13"/>
          <p:cNvSpPr/>
          <p:nvPr/>
        </p:nvSpPr>
        <p:spPr>
          <a:xfrm>
            <a:off x="6400640" y="1650641"/>
            <a:ext cx="104772" cy="104772"/>
          </a:xfrm>
          <a:prstGeom prst="roundRect">
            <a:avLst>
              <a:gd name="adj" fmla="val 50000"/>
            </a:avLst>
          </a:prstGeom>
          <a:solidFill>
            <a:srgbClr val="0C1424"/>
          </a:solidFill>
          <a:ln w="19050">
            <a:solidFill>
              <a:srgbClr val="F2A9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Rectangle 14"/>
          <p:cNvSpPr/>
          <p:nvPr/>
        </p:nvSpPr>
        <p:spPr>
          <a:xfrm>
            <a:off x="6448264" y="2072588"/>
            <a:ext cx="9525" cy="307471"/>
          </a:xfrm>
          <a:prstGeom prst="rect">
            <a:avLst/>
          </a:prstGeom>
          <a:solidFill>
            <a:srgbClr val="2331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Rounded Rectangle 15"/>
          <p:cNvSpPr/>
          <p:nvPr/>
        </p:nvSpPr>
        <p:spPr>
          <a:xfrm>
            <a:off x="6400640" y="2063063"/>
            <a:ext cx="104772" cy="104772"/>
          </a:xfrm>
          <a:prstGeom prst="roundRect">
            <a:avLst>
              <a:gd name="adj" fmla="val 50000"/>
            </a:avLst>
          </a:prstGeom>
          <a:solidFill>
            <a:srgbClr val="0C1424"/>
          </a:solidFill>
          <a:ln w="19050">
            <a:solidFill>
              <a:srgbClr val="F2A9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Rectangle 16"/>
          <p:cNvSpPr/>
          <p:nvPr/>
        </p:nvSpPr>
        <p:spPr>
          <a:xfrm>
            <a:off x="6448264" y="2485010"/>
            <a:ext cx="9525" cy="307471"/>
          </a:xfrm>
          <a:prstGeom prst="rect">
            <a:avLst/>
          </a:prstGeom>
          <a:solidFill>
            <a:srgbClr val="2331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Rounded Rectangle 17"/>
          <p:cNvSpPr/>
          <p:nvPr/>
        </p:nvSpPr>
        <p:spPr>
          <a:xfrm>
            <a:off x="6400640" y="2475486"/>
            <a:ext cx="104772" cy="104772"/>
          </a:xfrm>
          <a:prstGeom prst="roundRect">
            <a:avLst>
              <a:gd name="adj" fmla="val 50000"/>
            </a:avLst>
          </a:prstGeom>
          <a:solidFill>
            <a:srgbClr val="0C1424"/>
          </a:solidFill>
          <a:ln w="19050">
            <a:solidFill>
              <a:srgbClr val="F2A9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Rectangle 18"/>
          <p:cNvSpPr/>
          <p:nvPr/>
        </p:nvSpPr>
        <p:spPr>
          <a:xfrm>
            <a:off x="6448264" y="2897433"/>
            <a:ext cx="9525" cy="307471"/>
          </a:xfrm>
          <a:prstGeom prst="rect">
            <a:avLst/>
          </a:prstGeom>
          <a:solidFill>
            <a:srgbClr val="2331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Rounded Rectangle 19"/>
          <p:cNvSpPr/>
          <p:nvPr/>
        </p:nvSpPr>
        <p:spPr>
          <a:xfrm>
            <a:off x="6400640" y="2887908"/>
            <a:ext cx="104772" cy="104772"/>
          </a:xfrm>
          <a:prstGeom prst="roundRect">
            <a:avLst>
              <a:gd name="adj" fmla="val 50000"/>
            </a:avLst>
          </a:prstGeom>
          <a:solidFill>
            <a:srgbClr val="0C1424"/>
          </a:solidFill>
          <a:ln w="19050">
            <a:solidFill>
              <a:srgbClr val="F2A9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1" name="Rectangle 20"/>
          <p:cNvSpPr/>
          <p:nvPr/>
        </p:nvSpPr>
        <p:spPr>
          <a:xfrm>
            <a:off x="6448264" y="3308902"/>
            <a:ext cx="9525" cy="307471"/>
          </a:xfrm>
          <a:prstGeom prst="rect">
            <a:avLst/>
          </a:prstGeom>
          <a:solidFill>
            <a:srgbClr val="2331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2" name="Rounded Rectangle 21"/>
          <p:cNvSpPr/>
          <p:nvPr/>
        </p:nvSpPr>
        <p:spPr>
          <a:xfrm>
            <a:off x="6400640" y="3299377"/>
            <a:ext cx="104772" cy="104772"/>
          </a:xfrm>
          <a:prstGeom prst="roundRect">
            <a:avLst>
              <a:gd name="adj" fmla="val 50000"/>
            </a:avLst>
          </a:prstGeom>
          <a:solidFill>
            <a:srgbClr val="0C1424"/>
          </a:solidFill>
          <a:ln w="19050">
            <a:solidFill>
              <a:srgbClr val="F2A9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3" name="Rectangle 22"/>
          <p:cNvSpPr/>
          <p:nvPr/>
        </p:nvSpPr>
        <p:spPr>
          <a:xfrm>
            <a:off x="6448264" y="3721324"/>
            <a:ext cx="9525" cy="307471"/>
          </a:xfrm>
          <a:prstGeom prst="rect">
            <a:avLst/>
          </a:prstGeom>
          <a:solidFill>
            <a:srgbClr val="2331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4" name="Rounded Rectangle 23"/>
          <p:cNvSpPr/>
          <p:nvPr/>
        </p:nvSpPr>
        <p:spPr>
          <a:xfrm>
            <a:off x="6400640" y="3711800"/>
            <a:ext cx="104772" cy="104772"/>
          </a:xfrm>
          <a:prstGeom prst="roundRect">
            <a:avLst>
              <a:gd name="adj" fmla="val 50000"/>
            </a:avLst>
          </a:prstGeom>
          <a:solidFill>
            <a:srgbClr val="0C1424"/>
          </a:solidFill>
          <a:ln w="19050">
            <a:solidFill>
              <a:srgbClr val="F2A9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Rounded Rectangle 24"/>
          <p:cNvSpPr/>
          <p:nvPr/>
        </p:nvSpPr>
        <p:spPr>
          <a:xfrm>
            <a:off x="6400640" y="4124222"/>
            <a:ext cx="104772" cy="104772"/>
          </a:xfrm>
          <a:prstGeom prst="roundRect">
            <a:avLst>
              <a:gd name="adj" fmla="val 50000"/>
            </a:avLst>
          </a:prstGeom>
          <a:solidFill>
            <a:srgbClr val="0C1424"/>
          </a:solidFill>
          <a:ln w="19050">
            <a:solidFill>
              <a:srgbClr val="F2A9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graphicFrame>
        <p:nvGraphicFramePr>
          <p:cNvPr id="26" name="Table 25"/>
          <p:cNvGraphicFramePr>
            <a:graphicFrameLocks noGrp="1"/>
          </p:cNvGraphicFramePr>
          <p:nvPr/>
        </p:nvGraphicFramePr>
        <p:xfrm>
          <a:off x="5743431" y="4653799"/>
          <a:ext cx="5772006" cy="135632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571486"/>
                <a:gridCol w="3204130"/>
                <a:gridCol w="1996390"/>
              </a:tblGrid>
              <a:tr h="271265"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PEST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주요 변화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우리 회사 대응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</a:tr>
              <a:tr h="271265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정책 P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금투세 폐지, 보호한도 1억원, ISA 개편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계좌 중심 설계, 규제 선반영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271265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경제 E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기준금리 3.50%→2.50% 내외, 환율 1,350~1,470원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잔고 수수료 전환, H/UH 병행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271265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사회 S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2025년 초고령사회 진입, 축적형·인출형 이분화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생애 후반 솔루션 선점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271265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기술 T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마이데이터, 생성형 AI 상담, RA 연금 일임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자문·일임 확보, 설명책임 체계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</a:tbl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742931" y="328604"/>
            <a:ext cx="1462051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179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PART 01 · 거시 환경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5288" y="576248"/>
            <a:ext cx="11258268" cy="38384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570"/>
              </a:lnSpc>
            </a:pPr>
            <a:r>
              <a:rPr sz="195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세제는 완화되고 판매 규율은 강화되는 </a:t>
            </a:r>
            <a:r>
              <a:rPr sz="1950" b="1" spc="-30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비대칭</a:t>
            </a:r>
            <a:r>
              <a:rPr sz="195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이 3년의 패턴이다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7684" y="1217265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2025년 시행 예정이던 금융투자소득세는 2024년 12월 여야 합의로 </a:t>
            </a: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폐지 확정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됨 — 절세 소구가 상품이 아니라 </a:t>
            </a:r>
            <a:r>
              <a:rPr sz="105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계좌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로 이동함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7684" y="1758271"/>
            <a:ext cx="4724282" cy="69721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예금자보호한도가 2025년 9월 1일부로 5,000만원에서 </a:t>
            </a: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1억원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으로 상향됨(2001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년 이후 24년 만) — 설계 논리는 "기관 분산"에서 "한 기관 내 상품 조합"으로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바뀜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7684" y="2512632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ISA는 납입한도 연 4,000만원 확대와 비과세 한도 상향이 추진되며 가입자가</a:t>
            </a:r>
          </a:p>
          <a:p>
            <a:pPr algn="l">
              <a:lnSpc>
                <a:spcPts val="1680"/>
              </a:lnSpc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500만명대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로 늘었음. 다만 잔고 유입률을 별도 KPI로 관리해야 함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7684" y="3052686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디폴트옵션(2023.7)은 초기 지정 상품의 </a:t>
            </a:r>
            <a:r>
              <a:rPr sz="105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80~90%대가 원리금보장형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에 쏠렸고,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실물이전(2024.10.31)으로 이동 장벽이 사라짐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7684" y="5331962"/>
            <a:ext cx="4600460" cy="42861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460"/>
              </a:lnSpc>
            </a:pPr>
            <a:r>
              <a:rPr sz="98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"규제가 허용하면 한다"는 접근은 유효하지 않음. 기본값 설계가 자금 흐름을 좌</a:t>
            </a:r>
          </a:p>
          <a:p>
            <a:pPr algn="l">
              <a:lnSpc>
                <a:spcPts val="1460"/>
              </a:lnSpc>
            </a:pPr>
            <a:r>
              <a:rPr sz="98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우하며, 제도는 사후 검토가 아니라 사전 설계 변수임.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95288" y="5989170"/>
            <a:ext cx="4876678" cy="206687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00"/>
              </a:lnSpc>
            </a:pPr>
            <a:r>
              <a:rPr sz="790" b="0" spc="7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자료: 결과 보고서 Ⅱ.3.1 ~ Ⅱ.3.5 (정책·제도 환경 및 PEST 종합)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743431" y="1379185"/>
            <a:ext cx="5829154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6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최근 3년 제도 변화 타임라인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743431" y="1617305"/>
            <a:ext cx="609585" cy="35527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lnSpc>
                <a:spcPts val="1060"/>
              </a:lnSpc>
            </a:pPr>
            <a:r>
              <a:rPr sz="7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2023.1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610185" y="1607780"/>
            <a:ext cx="4962401" cy="20573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70"/>
              </a:lnSpc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IFRS17 도입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610185" y="1775416"/>
            <a:ext cx="4962401" cy="19716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00"/>
              </a:lnSpc>
            </a:pPr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CSM이 이익의 원천 — 저축성에서 보장성으로의 전환이 회계상 필연이 됨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743431" y="2029727"/>
            <a:ext cx="609585" cy="35527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lnSpc>
                <a:spcPts val="1060"/>
              </a:lnSpc>
            </a:pPr>
            <a:r>
              <a:rPr sz="7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2023.7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610185" y="2020202"/>
            <a:ext cx="4962401" cy="20573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70"/>
              </a:lnSpc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퇴직연금 디폴트옵션 시행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610185" y="2187838"/>
            <a:ext cx="4962401" cy="19716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00"/>
              </a:lnSpc>
            </a:pPr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초기 지정 상품의 80~90%대가 원리금보장형에 쏠림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743431" y="2442149"/>
            <a:ext cx="609585" cy="35527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lnSpc>
                <a:spcPts val="1060"/>
              </a:lnSpc>
            </a:pPr>
            <a:r>
              <a:rPr sz="7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2024.7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610185" y="2432624"/>
            <a:ext cx="4962401" cy="20573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70"/>
              </a:lnSpc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가상자산이용자보호법 시행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610185" y="2600260"/>
            <a:ext cx="4962401" cy="19716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00"/>
              </a:lnSpc>
            </a:pPr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예치금 보호·불공정거래 규율 골격 마련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743431" y="2854571"/>
            <a:ext cx="609585" cy="35527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lnSpc>
                <a:spcPts val="1060"/>
              </a:lnSpc>
            </a:pPr>
            <a:r>
              <a:rPr sz="7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2024.10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610185" y="2845046"/>
            <a:ext cx="4962401" cy="20573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70"/>
              </a:lnSpc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퇴직연금 실물이전 시행 (10.31)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610185" y="3012682"/>
            <a:ext cx="4962401" cy="19716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00"/>
              </a:lnSpc>
            </a:pPr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매도 없이 사업자 이동 가능 — 증권사 이동 우위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743431" y="3266041"/>
            <a:ext cx="609585" cy="35527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lnSpc>
                <a:spcPts val="1060"/>
              </a:lnSpc>
            </a:pPr>
            <a:r>
              <a:rPr sz="7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2024.12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610185" y="3256516"/>
            <a:ext cx="4962401" cy="20573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70"/>
              </a:lnSpc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금융투자소득세 폐지 확정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610185" y="3424152"/>
            <a:ext cx="4962401" cy="19716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00"/>
              </a:lnSpc>
            </a:pPr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2년간의 과세 불확실성 제거, 절세 논거가 계좌로 이동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743431" y="3678463"/>
            <a:ext cx="609585" cy="35527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lnSpc>
                <a:spcPts val="1060"/>
              </a:lnSpc>
            </a:pPr>
            <a:r>
              <a:rPr sz="7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2025.9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610185" y="3668938"/>
            <a:ext cx="4962401" cy="20573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70"/>
              </a:lnSpc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예금자보호한도 1억원 상향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610185" y="3836574"/>
            <a:ext cx="4962401" cy="19716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00"/>
              </a:lnSpc>
            </a:pPr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24년 만의 조정 — 분산 예치 실익 축소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743431" y="4090885"/>
            <a:ext cx="609585" cy="35527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lnSpc>
                <a:spcPts val="1060"/>
              </a:lnSpc>
            </a:pPr>
            <a:r>
              <a:rPr sz="79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2025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610185" y="4081360"/>
            <a:ext cx="4962401" cy="20573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70"/>
              </a:lnSpc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로보어드바이저 연금 일임 허용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610185" y="4248996"/>
            <a:ext cx="4962401" cy="19716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00"/>
              </a:lnSpc>
            </a:pPr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규제샌드박스 — 자문 한계비용 하락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14337" y="6438739"/>
            <a:ext cx="380990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19" b="0">
                <a:solidFill>
                  <a:srgbClr val="5A6B85"/>
                </a:solidFill>
                <a:latin typeface="맑은 고딕"/>
                <a:ea typeface="맑은 고딕"/>
                <a:cs typeface="맑은 고딕"/>
              </a:rPr>
              <a:t>금융산업 신상품 전략 보고서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0286743" y="6438739"/>
            <a:ext cx="139061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19" b="1">
                <a:solidFill>
                  <a:srgbClr val="8A9BB5"/>
                </a:solidFill>
                <a:latin typeface="맑은 고딕"/>
                <a:ea typeface="맑은 고딕"/>
                <a:cs typeface="맑은 고딕"/>
              </a:rPr>
              <a:t>8 / 18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4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632844" cy="28574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632844" y="0"/>
            <a:ext cx="7558851" cy="28574"/>
          </a:xfrm>
          <a:prstGeom prst="rect">
            <a:avLst/>
          </a:prstGeom>
          <a:solidFill>
            <a:srgbClr val="2230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95288" y="409565"/>
            <a:ext cx="152396" cy="19050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Rectangle 5"/>
          <p:cNvSpPr/>
          <p:nvPr/>
        </p:nvSpPr>
        <p:spPr>
          <a:xfrm>
            <a:off x="495288" y="1050581"/>
            <a:ext cx="11201120" cy="9525"/>
          </a:xfrm>
          <a:prstGeom prst="rect">
            <a:avLst/>
          </a:prstGeom>
          <a:solidFill>
            <a:srgbClr val="2331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495288" y="1307750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Rectangle 7"/>
          <p:cNvSpPr/>
          <p:nvPr/>
        </p:nvSpPr>
        <p:spPr>
          <a:xfrm>
            <a:off x="495288" y="1848756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Rectangle 8"/>
          <p:cNvSpPr/>
          <p:nvPr/>
        </p:nvSpPr>
        <p:spPr>
          <a:xfrm>
            <a:off x="495288" y="2389763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Rectangle 9"/>
          <p:cNvSpPr/>
          <p:nvPr/>
        </p:nvSpPr>
        <p:spPr>
          <a:xfrm>
            <a:off x="495288" y="2930769"/>
            <a:ext cx="57149" cy="5714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ectangle 10"/>
          <p:cNvSpPr/>
          <p:nvPr/>
        </p:nvSpPr>
        <p:spPr>
          <a:xfrm>
            <a:off x="495288" y="5241476"/>
            <a:ext cx="4819529" cy="581010"/>
          </a:xfrm>
          <a:prstGeom prst="rect">
            <a:avLst/>
          </a:prstGeom>
          <a:solidFill>
            <a:srgbClr val="F2A93B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ounded Rectangle 11"/>
          <p:cNvSpPr/>
          <p:nvPr/>
        </p:nvSpPr>
        <p:spPr>
          <a:xfrm>
            <a:off x="5562461" y="1231552"/>
            <a:ext cx="6133947" cy="4921444"/>
          </a:xfrm>
          <a:prstGeom prst="roundRect">
            <a:avLst>
              <a:gd name="adj" fmla="val 1242"/>
            </a:avLst>
          </a:prstGeom>
          <a:solidFill>
            <a:srgbClr val="111B2E"/>
          </a:solidFill>
          <a:ln w="9525">
            <a:solidFill>
              <a:srgbClr val="1A24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Rectangle 12"/>
          <p:cNvSpPr/>
          <p:nvPr/>
        </p:nvSpPr>
        <p:spPr>
          <a:xfrm>
            <a:off x="5743431" y="3962301"/>
            <a:ext cx="4617604" cy="209545"/>
          </a:xfrm>
          <a:prstGeom prst="rect">
            <a:avLst/>
          </a:prstGeom>
          <a:solidFill>
            <a:srgbClr val="475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Rectangle 13"/>
          <p:cNvSpPr/>
          <p:nvPr/>
        </p:nvSpPr>
        <p:spPr>
          <a:xfrm>
            <a:off x="10361036" y="3962301"/>
            <a:ext cx="1154401" cy="209545"/>
          </a:xfrm>
          <a:prstGeom prst="rect">
            <a:avLst/>
          </a:prstGeom>
          <a:solidFill>
            <a:srgbClr val="C483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cxnSp>
        <p:nvCxnSpPr>
          <p:cNvPr id="15" name="Connector 14"/>
          <p:cNvCxnSpPr/>
          <p:nvPr/>
        </p:nvCxnSpPr>
        <p:spPr>
          <a:xfrm>
            <a:off x="6885450" y="1882093"/>
            <a:ext cx="3862291" cy="0"/>
          </a:xfrm>
          <a:prstGeom prst="line">
            <a:avLst/>
          </a:prstGeom>
          <a:ln w="9525">
            <a:solidFill>
              <a:srgbClr val="1A24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>
            <a:off x="6885450" y="2258321"/>
            <a:ext cx="3862291" cy="0"/>
          </a:xfrm>
          <a:prstGeom prst="line">
            <a:avLst/>
          </a:prstGeom>
          <a:ln w="9525">
            <a:solidFill>
              <a:srgbClr val="1A24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6885450" y="2634549"/>
            <a:ext cx="3862291" cy="0"/>
          </a:xfrm>
          <a:prstGeom prst="line">
            <a:avLst/>
          </a:prstGeom>
          <a:ln w="9525">
            <a:solidFill>
              <a:srgbClr val="1A24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6885450" y="3010777"/>
            <a:ext cx="3862291" cy="0"/>
          </a:xfrm>
          <a:prstGeom prst="line">
            <a:avLst/>
          </a:prstGeom>
          <a:ln w="9525">
            <a:solidFill>
              <a:srgbClr val="1A24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6885450" y="3387005"/>
            <a:ext cx="3862291" cy="0"/>
          </a:xfrm>
          <a:prstGeom prst="line">
            <a:avLst/>
          </a:prstGeom>
          <a:ln w="14287">
            <a:solidFill>
              <a:srgbClr val="3B4A6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7165478" y="2258321"/>
            <a:ext cx="643874" cy="1128684"/>
          </a:xfrm>
          <a:prstGeom prst="rect">
            <a:avLst/>
          </a:prstGeom>
          <a:solidFill>
            <a:srgbClr val="475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8307497" y="2144976"/>
            <a:ext cx="643874" cy="1242029"/>
          </a:xfrm>
          <a:prstGeom prst="rect">
            <a:avLst/>
          </a:prstGeom>
          <a:solidFill>
            <a:srgbClr val="F2A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9449516" y="2069731"/>
            <a:ext cx="643874" cy="1317275"/>
          </a:xfrm>
          <a:prstGeom prst="rect">
            <a:avLst/>
          </a:prstGeom>
          <a:solidFill>
            <a:srgbClr val="2E3B52"/>
          </a:solidFill>
          <a:ln w="9525">
            <a:solidFill>
              <a:srgbClr val="4A5A73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5743431" y="4505212"/>
          <a:ext cx="5772006" cy="150491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219170"/>
                <a:gridCol w="2708842"/>
                <a:gridCol w="1424904"/>
                <a:gridCol w="419090"/>
              </a:tblGrid>
              <a:tr h="300982"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대안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수익 성격 · 마진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리스크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19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순위</a:t>
                      </a:r>
                    </a:p>
                  </a:txBody>
                  <a:tcPr marL="66673" marR="66673" marT="38099" marB="38099" anchor="ctr">
                    <a:solidFill>
                      <a:srgbClr val="1A2740"/>
                    </a:solidFill>
                  </a:tcPr>
                </a:tc>
              </a:tr>
              <a:tr h="300982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퇴직연금·ISA 잔고 수수료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잔고 비례 반복 · 낮음, 장기 누적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낮음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1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00982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자문·일임 보수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잔고 비례 반복 · 중간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중간(설명책임)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2A93B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2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00982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방카슈랑스·계열 연계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판매 시점+유지 · 중간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중간(적합성)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3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  <a:tr h="300982">
                <a:tc>
                  <a:txBody>
                    <a:bodyPr wrap="square"/>
                    <a:lstStyle/>
                    <a:p>
                      <a:r>
                        <a:rPr sz="86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고난도 구조화 상품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판매 시점 · 높음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매우 높음(분쟁)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860" b="0">
                          <a:solidFill>
                            <a:srgbClr val="C3CEDE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보류</a:t>
                      </a:r>
                    </a:p>
                  </a:txBody>
                  <a:tcPr marL="66673" marR="66673" marT="38099" marB="38099" anchor="ctr">
                    <a:solidFill>
                      <a:srgbClr val="111B2E"/>
                    </a:solidFill>
                  </a:tcPr>
                </a:tc>
              </a:tr>
            </a:tbl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742931" y="328604"/>
            <a:ext cx="1599207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220"/>
              </a:lnSpc>
            </a:pPr>
            <a:r>
              <a:rPr sz="900" b="1" spc="179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PART 02 · 업권별 전략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95288" y="576248"/>
            <a:ext cx="11258268" cy="38384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2570"/>
              </a:lnSpc>
            </a:pPr>
            <a:r>
              <a:rPr sz="195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은행은 </a:t>
            </a:r>
            <a:r>
              <a:rPr sz="1950" b="1" spc="-30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사상 최대 이익</a:t>
            </a:r>
            <a:r>
              <a:rPr sz="1950" b="1" spc="-30">
                <a:solidFill>
                  <a:srgbClr val="E8EEF7"/>
                </a:solidFill>
                <a:latin typeface="맑은 고딕"/>
                <a:ea typeface="맑은 고딕"/>
                <a:cs typeface="맑은 고딕"/>
              </a:rPr>
              <a:t>과 사상 최대 제약을 동시에 맞았다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7684" y="1217265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4대 금융지주 합산 순이익은 2023년 약 15조원 → 2024년 약 </a:t>
            </a: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16.5조원(사상</a:t>
            </a:r>
          </a:p>
          <a:p>
            <a:pPr algn="l">
              <a:lnSpc>
                <a:spcPts val="1680"/>
              </a:lnSpc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최대)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 → 2025년 17~18조원대(추정)로 늘어남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7684" y="1758271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그러나 이자이익 비중은 총이익의 </a:t>
            </a:r>
            <a:r>
              <a:rPr sz="105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80% 내외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로 유지됨 — 이익 증가는 대출 자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산 성장·비용 효율화·PF 충당금 완화가 설명하는 </a:t>
            </a: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주기성 요인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임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7684" y="2299277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펀드·신탁·ELS 판매가 위축되며 "수수료를 늘려야 하는데 팔 고마진 상품이 없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다"는 역설이 발생함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7684" y="2840284"/>
            <a:ext cx="4724282" cy="48385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주요 지주가 </a:t>
            </a:r>
            <a:r>
              <a:rPr sz="105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총주주환원율 50%</a:t>
            </a: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 목표와 CET1 13% 이상 관리를 공표하며 자본</a:t>
            </a:r>
          </a:p>
          <a:p>
            <a:pPr algn="l">
              <a:lnSpc>
                <a:spcPts val="1680"/>
              </a:lnSpc>
            </a:pPr>
            <a:r>
              <a:rPr sz="1050" b="0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을 많이 쓰는 자산 증대가 환영받지 못하게 됨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7684" y="5331962"/>
            <a:ext cx="4600460" cy="42861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460"/>
              </a:lnSpc>
            </a:pPr>
            <a:r>
              <a:rPr sz="98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판단은 고마진 복원이 아니라 마진 구조 교체임. 판매 시점 수수료를 포기하는 대</a:t>
            </a:r>
          </a:p>
          <a:p>
            <a:pPr algn="l">
              <a:lnSpc>
                <a:spcPts val="1460"/>
              </a:lnSpc>
            </a:pPr>
            <a:r>
              <a:rPr sz="980" b="1">
                <a:solidFill>
                  <a:srgbClr val="F5DFB4"/>
                </a:solidFill>
                <a:latin typeface="맑은 고딕"/>
                <a:ea typeface="맑은 고딕"/>
                <a:cs typeface="맑은 고딕"/>
              </a:rPr>
              <a:t>신 유지 기간 수익을 확보하는 방향이 대환·이전 경쟁 환경에 부합함.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95288" y="5989170"/>
            <a:ext cx="4876678" cy="206687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00"/>
              </a:lnSpc>
            </a:pPr>
            <a:r>
              <a:rPr sz="790" b="0" spc="7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자료: 결과 보고서 Ⅰ.2.2 · Ⅲ.1.1 ~ Ⅲ.1.3 (2025년 순이익은 추정치)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743431" y="1379185"/>
            <a:ext cx="5829154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6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4대 금융지주 합산 순이익 (조원)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040604" y="1789703"/>
            <a:ext cx="761981" cy="20954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20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040604" y="2164026"/>
            <a:ext cx="761981" cy="20954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15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040604" y="2537397"/>
            <a:ext cx="761981" cy="20954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10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039651" y="2910767"/>
            <a:ext cx="761981" cy="20954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5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039651" y="3295568"/>
            <a:ext cx="761981" cy="20954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790" b="0">
                <a:solidFill>
                  <a:srgbClr val="66768F"/>
                </a:solidFill>
                <a:latin typeface="맑은 고딕"/>
                <a:ea typeface="맑은 고딕"/>
                <a:cs typeface="맑은 고딕"/>
              </a:rPr>
              <a:t>0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553036" y="1664928"/>
            <a:ext cx="779126" cy="20954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5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조원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052134" y="2030679"/>
            <a:ext cx="878183" cy="22859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60" b="1">
                <a:solidFill>
                  <a:srgbClr val="C3CEDE"/>
                </a:solidFill>
                <a:latin typeface="맑은 고딕"/>
                <a:ea typeface="맑은 고딕"/>
                <a:cs typeface="맑은 고딕"/>
              </a:rPr>
              <a:t>약 15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126527" y="1906857"/>
            <a:ext cx="1007720" cy="23811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40" b="1">
                <a:solidFill>
                  <a:srgbClr val="F2A93B"/>
                </a:solidFill>
                <a:latin typeface="맑은 고딕"/>
                <a:ea typeface="맑은 고딕"/>
                <a:cs typeface="맑은 고딕"/>
              </a:rPr>
              <a:t>약 16.5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304740" y="1843994"/>
            <a:ext cx="941046" cy="22859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60" b="1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17~18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081660" y="3440344"/>
            <a:ext cx="811510" cy="20954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2023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934127" y="3440344"/>
            <a:ext cx="1390615" cy="20954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2024 (사상 최대)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204730" y="3440344"/>
            <a:ext cx="1134399" cy="20954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90" b="0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2025 (추정)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743431" y="3738469"/>
            <a:ext cx="5829154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6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이익의 질 — 총이익 구성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743431" y="3948014"/>
            <a:ext cx="4674753" cy="26669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1">
                <a:solidFill>
                  <a:srgbClr val="DCE5F2"/>
                </a:solidFill>
                <a:latin typeface="맑은 고딕"/>
                <a:ea typeface="맑은 고딕"/>
                <a:cs typeface="맑은 고딕"/>
              </a:rPr>
              <a:t>이자이익 80% 내외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0361036" y="3948014"/>
            <a:ext cx="1211550" cy="266693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060"/>
              </a:lnSpc>
            </a:pPr>
            <a:r>
              <a:rPr sz="790" b="1">
                <a:solidFill>
                  <a:srgbClr val="0C1424"/>
                </a:solidFill>
                <a:latin typeface="맑은 고딕"/>
                <a:ea typeface="맑은 고딕"/>
                <a:cs typeface="맑은 고딕"/>
              </a:rPr>
              <a:t>비이자 20%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743431" y="4271856"/>
            <a:ext cx="5829154" cy="209545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lnSpc>
                <a:spcPts val="1160"/>
              </a:lnSpc>
            </a:pPr>
            <a:r>
              <a:rPr sz="860" b="1" spc="22">
                <a:solidFill>
                  <a:srgbClr val="8FA0B8"/>
                </a:solidFill>
                <a:latin typeface="맑은 고딕"/>
                <a:ea typeface="맑은 고딕"/>
                <a:cs typeface="맑은 고딕"/>
              </a:rPr>
              <a:t>비이자수익 대안과 우선순위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14337" y="6438739"/>
            <a:ext cx="380990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19" b="0">
                <a:solidFill>
                  <a:srgbClr val="5A6B85"/>
                </a:solidFill>
                <a:latin typeface="맑은 고딕"/>
                <a:ea typeface="맑은 고딕"/>
                <a:cs typeface="맑은 고딕"/>
              </a:rPr>
              <a:t>금융산업 신상품 전략 보고서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0286743" y="6438739"/>
            <a:ext cx="1390615" cy="1904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19" b="1">
                <a:solidFill>
                  <a:srgbClr val="8A9BB5"/>
                </a:solidFill>
                <a:latin typeface="맑은 고딕"/>
                <a:ea typeface="맑은 고딕"/>
                <a:cs typeface="맑은 고딕"/>
              </a:rPr>
              <a:t>9 / 18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